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7" r:id="rId6"/>
    <p:sldId id="260" r:id="rId7"/>
    <p:sldId id="268" r:id="rId8"/>
    <p:sldId id="261" r:id="rId9"/>
    <p:sldId id="269" r:id="rId10"/>
    <p:sldId id="262" r:id="rId11"/>
    <p:sldId id="270" r:id="rId12"/>
    <p:sldId id="263"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7D86B6FD-A382-40D9-8559-07E9DB4923B0}" type="datetimeFigureOut">
              <a:rPr lang="en-GB" smtClean="0"/>
              <a:t>06/12/2018</a:t>
            </a:fld>
            <a:endParaRPr lang="en-GB"/>
          </a:p>
        </p:txBody>
      </p:sp>
      <p:sp>
        <p:nvSpPr>
          <p:cNvPr id="20" name="Footer Placeholder 19"/>
          <p:cNvSpPr>
            <a:spLocks noGrp="1"/>
          </p:cNvSpPr>
          <p:nvPr>
            <p:ph type="ftr" sz="quarter" idx="11"/>
          </p:nvPr>
        </p:nvSpPr>
        <p:spPr/>
        <p:txBody>
          <a:bodyPr/>
          <a:lstStyle>
            <a:extLst/>
          </a:lstStyle>
          <a:p>
            <a:endParaRPr lang="en-GB"/>
          </a:p>
        </p:txBody>
      </p:sp>
      <p:sp>
        <p:nvSpPr>
          <p:cNvPr id="10" name="Slide Number Placeholder 9"/>
          <p:cNvSpPr>
            <a:spLocks noGrp="1"/>
          </p:cNvSpPr>
          <p:nvPr>
            <p:ph type="sldNum" sz="quarter" idx="12"/>
          </p:nvPr>
        </p:nvSpPr>
        <p:spPr/>
        <p:txBody>
          <a:bodyPr/>
          <a:lstStyle>
            <a:extLst/>
          </a:lstStyle>
          <a:p>
            <a:fld id="{87DFE08D-955F-47EF-904C-FD122B2EAC68}" type="slidenum">
              <a:rPr lang="en-GB" smtClean="0"/>
              <a:t>‹#›</a:t>
            </a:fld>
            <a:endParaRPr lang="en-GB"/>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D86B6FD-A382-40D9-8559-07E9DB4923B0}" type="datetimeFigureOut">
              <a:rPr lang="en-GB" smtClean="0"/>
              <a:t>06/12/2018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87DFE08D-955F-47EF-904C-FD122B2EAC68}"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7D86B6FD-A382-40D9-8559-07E9DB4923B0}" type="datetimeFigureOut">
              <a:rPr lang="en-GB" smtClean="0"/>
              <a:t>06/12/2018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87DFE08D-955F-47EF-904C-FD122B2EAC68}" type="slidenum">
              <a:rPr lang="en-GB" smtClean="0"/>
              <a:t>‹#›</a:t>
            </a:fld>
            <a:endParaRPr lang="en-GB"/>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D86B6FD-A382-40D9-8559-07E9DB4923B0}" type="datetimeFigureOut">
              <a:rPr lang="en-GB" smtClean="0"/>
              <a:t>06/12/2018</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87DFE08D-955F-47EF-904C-FD122B2EAC68}"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7D86B6FD-A382-40D9-8559-07E9DB4923B0}" type="datetimeFigureOut">
              <a:rPr lang="en-GB" smtClean="0"/>
              <a:t>06/12/2018</a:t>
            </a:fld>
            <a:endParaRPr lang="en-GB"/>
          </a:p>
        </p:txBody>
      </p:sp>
      <p:sp>
        <p:nvSpPr>
          <p:cNvPr id="8" name="Footer Placeholder 7"/>
          <p:cNvSpPr>
            <a:spLocks noGrp="1"/>
          </p:cNvSpPr>
          <p:nvPr>
            <p:ph type="ftr" sz="quarter" idx="11"/>
          </p:nvPr>
        </p:nvSpPr>
        <p:spPr/>
        <p:txBody>
          <a:bodyPr/>
          <a:lstStyle>
            <a:extLst/>
          </a:lstStyle>
          <a:p>
            <a:endParaRPr lang="en-GB"/>
          </a:p>
        </p:txBody>
      </p:sp>
      <p:sp>
        <p:nvSpPr>
          <p:cNvPr id="9" name="Slide Number Placeholder 8"/>
          <p:cNvSpPr>
            <a:spLocks noGrp="1"/>
          </p:cNvSpPr>
          <p:nvPr>
            <p:ph type="sldNum" sz="quarter" idx="12"/>
          </p:nvPr>
        </p:nvSpPr>
        <p:spPr/>
        <p:txBody>
          <a:bodyPr/>
          <a:lstStyle>
            <a:extLst/>
          </a:lstStyle>
          <a:p>
            <a:fld id="{87DFE08D-955F-47EF-904C-FD122B2EAC68}"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7D86B6FD-A382-40D9-8559-07E9DB4923B0}" type="datetimeFigureOut">
              <a:rPr lang="en-GB" smtClean="0"/>
              <a:t>06/12/2018</a:t>
            </a:fld>
            <a:endParaRPr lang="en-GB"/>
          </a:p>
        </p:txBody>
      </p:sp>
      <p:sp>
        <p:nvSpPr>
          <p:cNvPr id="4" name="Footer Placeholder 3"/>
          <p:cNvSpPr>
            <a:spLocks noGrp="1"/>
          </p:cNvSpPr>
          <p:nvPr>
            <p:ph type="ftr" sz="quarter" idx="11"/>
          </p:nvPr>
        </p:nvSpPr>
        <p:spPr/>
        <p:txBody>
          <a:bodyPr/>
          <a:lstStyle>
            <a:extLst/>
          </a:lstStyle>
          <a:p>
            <a:endParaRPr lang="en-GB"/>
          </a:p>
        </p:txBody>
      </p:sp>
      <p:sp>
        <p:nvSpPr>
          <p:cNvPr id="5" name="Slide Number Placeholder 4"/>
          <p:cNvSpPr>
            <a:spLocks noGrp="1"/>
          </p:cNvSpPr>
          <p:nvPr>
            <p:ph type="sldNum" sz="quarter" idx="12"/>
          </p:nvPr>
        </p:nvSpPr>
        <p:spPr/>
        <p:txBody>
          <a:bodyPr/>
          <a:lstStyle>
            <a:extLst/>
          </a:lstStyle>
          <a:p>
            <a:fld id="{87DFE08D-955F-47EF-904C-FD122B2EAC68}"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7D86B6FD-A382-40D9-8559-07E9DB4923B0}" type="datetimeFigureOut">
              <a:rPr lang="en-GB" smtClean="0"/>
              <a:t>06/12/2018</a:t>
            </a:fld>
            <a:endParaRPr lang="en-GB"/>
          </a:p>
        </p:txBody>
      </p:sp>
      <p:sp>
        <p:nvSpPr>
          <p:cNvPr id="3" name="Footer Placeholder 2"/>
          <p:cNvSpPr>
            <a:spLocks noGrp="1"/>
          </p:cNvSpPr>
          <p:nvPr>
            <p:ph type="ftr" sz="quarter" idx="11"/>
          </p:nvPr>
        </p:nvSpPr>
        <p:spPr/>
        <p:txBody>
          <a:bodyPr/>
          <a:lstStyle>
            <a:extLst/>
          </a:lstStyle>
          <a:p>
            <a:endParaRPr lang="en-GB"/>
          </a:p>
        </p:txBody>
      </p:sp>
      <p:sp>
        <p:nvSpPr>
          <p:cNvPr id="4" name="Slide Number Placeholder 3"/>
          <p:cNvSpPr>
            <a:spLocks noGrp="1"/>
          </p:cNvSpPr>
          <p:nvPr>
            <p:ph type="sldNum" sz="quarter" idx="12"/>
          </p:nvPr>
        </p:nvSpPr>
        <p:spPr/>
        <p:txBody>
          <a:bodyPr/>
          <a:lstStyle>
            <a:extLst/>
          </a:lstStyle>
          <a:p>
            <a:fld id="{87DFE08D-955F-47EF-904C-FD122B2EAC68}" type="slidenum">
              <a:rPr lang="en-GB" smtClean="0"/>
              <a:t>‹#›</a:t>
            </a:fld>
            <a:endParaRPr lang="en-GB"/>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D86B6FD-A382-40D9-8559-07E9DB4923B0}" type="datetimeFigureOut">
              <a:rPr lang="en-GB" smtClean="0"/>
              <a:t>06/12/2018</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87DFE08D-955F-47EF-904C-FD122B2EAC68}"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7D86B6FD-A382-40D9-8559-07E9DB4923B0}" type="datetimeFigureOut">
              <a:rPr lang="en-GB" smtClean="0"/>
              <a:t>06/12/2018</a:t>
            </a:fld>
            <a:endParaRPr lang="en-GB"/>
          </a:p>
        </p:txBody>
      </p:sp>
      <p:sp>
        <p:nvSpPr>
          <p:cNvPr id="6" name="Footer Placeholder 5"/>
          <p:cNvSpPr>
            <a:spLocks noGrp="1"/>
          </p:cNvSpPr>
          <p:nvPr>
            <p:ph type="ftr" sz="quarter" idx="11"/>
          </p:nvPr>
        </p:nvSpPr>
        <p:spPr/>
        <p:txBody>
          <a:bodyPr/>
          <a:lstStyle>
            <a:extLst/>
          </a:lstStyle>
          <a:p>
            <a:endParaRPr lang="en-GB"/>
          </a:p>
        </p:txBody>
      </p:sp>
      <p:sp>
        <p:nvSpPr>
          <p:cNvPr id="7" name="Slide Number Placeholder 6"/>
          <p:cNvSpPr>
            <a:spLocks noGrp="1"/>
          </p:cNvSpPr>
          <p:nvPr>
            <p:ph type="sldNum" sz="quarter" idx="12"/>
          </p:nvPr>
        </p:nvSpPr>
        <p:spPr/>
        <p:txBody>
          <a:bodyPr/>
          <a:lstStyle>
            <a:extLst/>
          </a:lstStyle>
          <a:p>
            <a:fld id="{87DFE08D-955F-47EF-904C-FD122B2EAC68}" type="slidenum">
              <a:rPr lang="en-GB" smtClean="0"/>
              <a:t>‹#›</a:t>
            </a:fld>
            <a:endParaRPr lang="en-GB"/>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D86B6FD-A382-40D9-8559-07E9DB4923B0}" type="datetimeFigureOut">
              <a:rPr lang="en-GB" smtClean="0"/>
              <a:t>06/12/2018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87DFE08D-955F-47EF-904C-FD122B2EAC68}"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D86B6FD-A382-40D9-8559-07E9DB4923B0}" type="datetimeFigureOut">
              <a:rPr lang="en-GB" smtClean="0"/>
              <a:t>06/12/2018</a:t>
            </a:fld>
            <a:endParaRPr lang="en-GB"/>
          </a:p>
        </p:txBody>
      </p:sp>
      <p:sp>
        <p:nvSpPr>
          <p:cNvPr id="5" name="Footer Placeholder 4"/>
          <p:cNvSpPr>
            <a:spLocks noGrp="1"/>
          </p:cNvSpPr>
          <p:nvPr>
            <p:ph type="ftr" sz="quarter" idx="11"/>
          </p:nvPr>
        </p:nvSpPr>
        <p:spPr/>
        <p:txBody>
          <a:bodyPr/>
          <a:lstStyle>
            <a:extLst/>
          </a:lstStyle>
          <a:p>
            <a:endParaRPr lang="en-GB"/>
          </a:p>
        </p:txBody>
      </p:sp>
      <p:sp>
        <p:nvSpPr>
          <p:cNvPr id="6" name="Slide Number Placeholder 5"/>
          <p:cNvSpPr>
            <a:spLocks noGrp="1"/>
          </p:cNvSpPr>
          <p:nvPr>
            <p:ph type="sldNum" sz="quarter" idx="12"/>
          </p:nvPr>
        </p:nvSpPr>
        <p:spPr/>
        <p:txBody>
          <a:bodyPr/>
          <a:lstStyle>
            <a:extLst/>
          </a:lstStyle>
          <a:p>
            <a:fld id="{87DFE08D-955F-47EF-904C-FD122B2EAC68}"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7D86B6FD-A382-40D9-8559-07E9DB4923B0}" type="datetimeFigureOut">
              <a:rPr lang="en-GB" smtClean="0"/>
              <a:t>06/12/2018</a:t>
            </a:fld>
            <a:endParaRPr lang="en-GB"/>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GB"/>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87DFE08D-955F-47EF-904C-FD122B2EAC68}" type="slidenum">
              <a:rPr lang="en-GB" smtClean="0"/>
              <a:t>‹#›</a:t>
            </a:fld>
            <a:endParaRPr lang="en-GB"/>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Project </a:t>
            </a:r>
            <a:r>
              <a:rPr lang="en-GB" dirty="0" smtClean="0"/>
              <a:t>Management Plan</a:t>
            </a:r>
            <a:endParaRPr lang="en-GB" dirty="0"/>
          </a:p>
        </p:txBody>
      </p:sp>
      <p:sp>
        <p:nvSpPr>
          <p:cNvPr id="3" name="Subtitle 2"/>
          <p:cNvSpPr>
            <a:spLocks noGrp="1"/>
          </p:cNvSpPr>
          <p:nvPr>
            <p:ph type="subTitle" idx="1"/>
          </p:nvPr>
        </p:nvSpPr>
        <p:spPr>
          <a:xfrm>
            <a:off x="1403648" y="3429000"/>
            <a:ext cx="6400800" cy="1752600"/>
          </a:xfrm>
        </p:spPr>
        <p:txBody>
          <a:bodyPr>
            <a:noAutofit/>
          </a:bodyPr>
          <a:lstStyle/>
          <a:p>
            <a:pPr>
              <a:lnSpc>
                <a:spcPct val="200000"/>
              </a:lnSpc>
            </a:pPr>
            <a:r>
              <a:rPr lang="en-GB" sz="1800" dirty="0">
                <a:solidFill>
                  <a:schemeClr val="tx1"/>
                </a:solidFill>
                <a:latin typeface="Times New Roman" pitchFamily="18" charset="0"/>
                <a:cs typeface="Times New Roman" pitchFamily="18" charset="0"/>
              </a:rPr>
              <a:t>Name</a:t>
            </a:r>
          </a:p>
          <a:p>
            <a:pPr>
              <a:lnSpc>
                <a:spcPct val="200000"/>
              </a:lnSpc>
            </a:pPr>
            <a:r>
              <a:rPr lang="en-GB" sz="1800" dirty="0">
                <a:solidFill>
                  <a:schemeClr val="tx1"/>
                </a:solidFill>
                <a:latin typeface="Times New Roman" pitchFamily="18" charset="0"/>
                <a:cs typeface="Times New Roman" pitchFamily="18" charset="0"/>
              </a:rPr>
              <a:t>Professor</a:t>
            </a:r>
          </a:p>
          <a:p>
            <a:pPr>
              <a:lnSpc>
                <a:spcPct val="200000"/>
              </a:lnSpc>
            </a:pPr>
            <a:r>
              <a:rPr lang="en-GB" sz="1800" dirty="0">
                <a:solidFill>
                  <a:schemeClr val="tx1"/>
                </a:solidFill>
                <a:latin typeface="Times New Roman" pitchFamily="18" charset="0"/>
                <a:cs typeface="Times New Roman" pitchFamily="18" charset="0"/>
              </a:rPr>
              <a:t>Course</a:t>
            </a:r>
          </a:p>
          <a:p>
            <a:pPr>
              <a:lnSpc>
                <a:spcPct val="200000"/>
              </a:lnSpc>
            </a:pPr>
            <a:r>
              <a:rPr lang="en-GB" sz="1800" dirty="0">
                <a:solidFill>
                  <a:schemeClr val="tx1"/>
                </a:solidFill>
                <a:latin typeface="Times New Roman" pitchFamily="18" charset="0"/>
                <a:cs typeface="Times New Roman" pitchFamily="18" charset="0"/>
              </a:rPr>
              <a:t>Date</a:t>
            </a:r>
          </a:p>
        </p:txBody>
      </p:sp>
    </p:spTree>
    <p:extLst>
      <p:ext uri="{BB962C8B-B14F-4D97-AF65-F5344CB8AC3E}">
        <p14:creationId xmlns:p14="http://schemas.microsoft.com/office/powerpoint/2010/main" val="3857078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9632" y="274638"/>
            <a:ext cx="7427168" cy="850106"/>
          </a:xfrm>
        </p:spPr>
        <p:txBody>
          <a:bodyPr/>
          <a:lstStyle/>
          <a:p>
            <a:r>
              <a:rPr lang="en-GB" dirty="0" smtClean="0"/>
              <a:t>Introduction</a:t>
            </a:r>
            <a:endParaRPr lang="en-GB" dirty="0"/>
          </a:p>
        </p:txBody>
      </p:sp>
      <p:sp>
        <p:nvSpPr>
          <p:cNvPr id="3" name="Content Placeholder 2"/>
          <p:cNvSpPr>
            <a:spLocks noGrp="1"/>
          </p:cNvSpPr>
          <p:nvPr>
            <p:ph idx="1"/>
          </p:nvPr>
        </p:nvSpPr>
        <p:spPr>
          <a:xfrm>
            <a:off x="971600" y="980728"/>
            <a:ext cx="7715200" cy="5145435"/>
          </a:xfrm>
        </p:spPr>
        <p:txBody>
          <a:bodyPr>
            <a:noAutofit/>
          </a:bodyPr>
          <a:lstStyle/>
          <a:p>
            <a:pPr>
              <a:lnSpc>
                <a:spcPct val="150000"/>
              </a:lnSpc>
            </a:pPr>
            <a:r>
              <a:rPr lang="en-GB" sz="1800" dirty="0" smtClean="0">
                <a:latin typeface="Times New Roman" pitchFamily="18" charset="0"/>
                <a:cs typeface="Times New Roman" pitchFamily="18" charset="0"/>
              </a:rPr>
              <a:t>The </a:t>
            </a:r>
            <a:r>
              <a:rPr lang="en-GB" sz="1800" dirty="0">
                <a:latin typeface="Times New Roman" pitchFamily="18" charset="0"/>
                <a:cs typeface="Times New Roman" pitchFamily="18" charset="0"/>
              </a:rPr>
              <a:t>purpose of this plan is to craft a scheme for the emergency management in which people affected by earthquake would be evacuated, and subsequently, rehabilitated afterwards.</a:t>
            </a:r>
          </a:p>
          <a:p>
            <a:pPr>
              <a:lnSpc>
                <a:spcPct val="150000"/>
              </a:lnSpc>
            </a:pPr>
            <a:r>
              <a:rPr lang="en-GB" sz="1800" dirty="0" smtClean="0">
                <a:latin typeface="Times New Roman" pitchFamily="18" charset="0"/>
                <a:cs typeface="Times New Roman" pitchFamily="18" charset="0"/>
              </a:rPr>
              <a:t>It </a:t>
            </a:r>
            <a:r>
              <a:rPr lang="en-GB" sz="1800" dirty="0">
                <a:latin typeface="Times New Roman" pitchFamily="18" charset="0"/>
                <a:cs typeface="Times New Roman" pitchFamily="18" charset="0"/>
              </a:rPr>
              <a:t>is the responsibility of the emergency response team to respond to the situation as early as possible, </a:t>
            </a:r>
            <a:endParaRPr lang="en-GB" sz="1800" dirty="0" smtClean="0">
              <a:latin typeface="Times New Roman" pitchFamily="18" charset="0"/>
              <a:cs typeface="Times New Roman" pitchFamily="18" charset="0"/>
            </a:endParaRPr>
          </a:p>
          <a:p>
            <a:pPr>
              <a:lnSpc>
                <a:spcPct val="150000"/>
              </a:lnSpc>
            </a:pPr>
            <a:r>
              <a:rPr lang="en-GB" sz="1800" dirty="0" smtClean="0">
                <a:latin typeface="Times New Roman" pitchFamily="18" charset="0"/>
                <a:cs typeface="Times New Roman" pitchFamily="18" charset="0"/>
              </a:rPr>
              <a:t>After </a:t>
            </a:r>
            <a:r>
              <a:rPr lang="en-GB" sz="1800" dirty="0">
                <a:latin typeface="Times New Roman" pitchFamily="18" charset="0"/>
                <a:cs typeface="Times New Roman" pitchFamily="18" charset="0"/>
              </a:rPr>
              <a:t>the evacuation process when the affected people are on board and looking for </a:t>
            </a:r>
            <a:r>
              <a:rPr lang="en-GB" sz="1800" dirty="0" smtClean="0">
                <a:latin typeface="Times New Roman" pitchFamily="18" charset="0"/>
                <a:cs typeface="Times New Roman" pitchFamily="18" charset="0"/>
              </a:rPr>
              <a:t>immediate, emergency response team to </a:t>
            </a:r>
            <a:r>
              <a:rPr lang="en-GB" sz="1800" dirty="0">
                <a:latin typeface="Times New Roman" pitchFamily="18" charset="0"/>
                <a:cs typeface="Times New Roman" pitchFamily="18" charset="0"/>
              </a:rPr>
              <a:t>help a team of professional </a:t>
            </a:r>
            <a:r>
              <a:rPr lang="en-GB" sz="1800" dirty="0" smtClean="0">
                <a:latin typeface="Times New Roman" pitchFamily="18" charset="0"/>
                <a:cs typeface="Times New Roman" pitchFamily="18" charset="0"/>
              </a:rPr>
              <a:t>in rehabilitating </a:t>
            </a:r>
            <a:r>
              <a:rPr lang="en-GB" sz="1800" dirty="0">
                <a:latin typeface="Times New Roman" pitchFamily="18" charset="0"/>
                <a:cs typeface="Times New Roman" pitchFamily="18" charset="0"/>
              </a:rPr>
              <a:t>them. </a:t>
            </a:r>
            <a:endParaRPr lang="en-GB" sz="1800" dirty="0" smtClean="0">
              <a:latin typeface="Times New Roman" pitchFamily="18" charset="0"/>
              <a:cs typeface="Times New Roman" pitchFamily="18" charset="0"/>
            </a:endParaRPr>
          </a:p>
          <a:p>
            <a:pPr>
              <a:lnSpc>
                <a:spcPct val="150000"/>
              </a:lnSpc>
            </a:pPr>
            <a:r>
              <a:rPr lang="en-GB" sz="1800" dirty="0" smtClean="0">
                <a:latin typeface="Times New Roman" pitchFamily="18" charset="0"/>
                <a:cs typeface="Times New Roman" pitchFamily="18" charset="0"/>
              </a:rPr>
              <a:t>Emergency response team should be able to </a:t>
            </a:r>
            <a:r>
              <a:rPr lang="en-GB" sz="1800" dirty="0">
                <a:latin typeface="Times New Roman" pitchFamily="18" charset="0"/>
                <a:cs typeface="Times New Roman" pitchFamily="18" charset="0"/>
              </a:rPr>
              <a:t>provide whatever they have </a:t>
            </a:r>
            <a:r>
              <a:rPr lang="en-GB" sz="1800" dirty="0" smtClean="0">
                <a:latin typeface="Times New Roman" pitchFamily="18" charset="0"/>
                <a:cs typeface="Times New Roman" pitchFamily="18" charset="0"/>
              </a:rPr>
              <a:t>and </a:t>
            </a:r>
            <a:r>
              <a:rPr lang="en-GB" sz="1800" dirty="0">
                <a:latin typeface="Times New Roman" pitchFamily="18" charset="0"/>
                <a:cs typeface="Times New Roman" pitchFamily="18" charset="0"/>
              </a:rPr>
              <a:t>be included in the rehabilitation process (</a:t>
            </a:r>
            <a:r>
              <a:rPr lang="en-GB" sz="1800" dirty="0" err="1">
                <a:latin typeface="Times New Roman" pitchFamily="18" charset="0"/>
                <a:cs typeface="Times New Roman" pitchFamily="18" charset="0"/>
              </a:rPr>
              <a:t>Alipour</a:t>
            </a:r>
            <a:r>
              <a:rPr lang="en-GB" sz="1800" dirty="0">
                <a:latin typeface="Times New Roman" pitchFamily="18" charset="0"/>
                <a:cs typeface="Times New Roman" pitchFamily="18" charset="0"/>
              </a:rPr>
              <a:t>, 2017). </a:t>
            </a:r>
            <a:endParaRPr lang="en-GB" sz="1800" dirty="0" smtClean="0">
              <a:latin typeface="Times New Roman" pitchFamily="18" charset="0"/>
              <a:cs typeface="Times New Roman" pitchFamily="18" charset="0"/>
            </a:endParaRPr>
          </a:p>
          <a:p>
            <a:pPr>
              <a:lnSpc>
                <a:spcPct val="150000"/>
              </a:lnSpc>
            </a:pPr>
            <a:r>
              <a:rPr lang="en-GB" sz="1800" dirty="0" smtClean="0">
                <a:latin typeface="Times New Roman" pitchFamily="18" charset="0"/>
                <a:cs typeface="Times New Roman" pitchFamily="18" charset="0"/>
              </a:rPr>
              <a:t> </a:t>
            </a:r>
            <a:r>
              <a:rPr lang="en-GB" sz="1800" dirty="0">
                <a:latin typeface="Times New Roman" pitchFamily="18" charset="0"/>
                <a:cs typeface="Times New Roman" pitchFamily="18" charset="0"/>
              </a:rPr>
              <a:t>To do this, there is a need to develop a comprehensive plan that </a:t>
            </a:r>
            <a:r>
              <a:rPr lang="en-GB" sz="1800" dirty="0" smtClean="0">
                <a:latin typeface="Times New Roman" pitchFamily="18" charset="0"/>
                <a:cs typeface="Times New Roman" pitchFamily="18" charset="0"/>
              </a:rPr>
              <a:t>needs </a:t>
            </a:r>
            <a:r>
              <a:rPr lang="en-GB" sz="1800" dirty="0">
                <a:latin typeface="Times New Roman" pitchFamily="18" charset="0"/>
                <a:cs typeface="Times New Roman" pitchFamily="18" charset="0"/>
              </a:rPr>
              <a:t>an analysis of the overall resources </a:t>
            </a:r>
            <a:r>
              <a:rPr lang="en-GB" sz="1800" dirty="0" smtClean="0">
                <a:latin typeface="Times New Roman" pitchFamily="18" charset="0"/>
                <a:cs typeface="Times New Roman" pitchFamily="18" charset="0"/>
              </a:rPr>
              <a:t>available; and </a:t>
            </a:r>
            <a:r>
              <a:rPr lang="en-GB" sz="1800" dirty="0">
                <a:latin typeface="Times New Roman" pitchFamily="18" charset="0"/>
                <a:cs typeface="Times New Roman" pitchFamily="18" charset="0"/>
              </a:rPr>
              <a:t>develop a process </a:t>
            </a:r>
            <a:r>
              <a:rPr lang="en-GB" sz="1800" dirty="0" smtClean="0">
                <a:latin typeface="Times New Roman" pitchFamily="18" charset="0"/>
                <a:cs typeface="Times New Roman" pitchFamily="18" charset="0"/>
              </a:rPr>
              <a:t>to be </a:t>
            </a:r>
            <a:r>
              <a:rPr lang="en-GB" sz="1800" dirty="0">
                <a:latin typeface="Times New Roman" pitchFamily="18" charset="0"/>
                <a:cs typeface="Times New Roman" pitchFamily="18" charset="0"/>
              </a:rPr>
              <a:t>followed for the rehabilitation affected persons</a:t>
            </a:r>
          </a:p>
        </p:txBody>
      </p:sp>
    </p:spTree>
    <p:extLst>
      <p:ext uri="{BB962C8B-B14F-4D97-AF65-F5344CB8AC3E}">
        <p14:creationId xmlns:p14="http://schemas.microsoft.com/office/powerpoint/2010/main" val="6344688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Social Vulnerability</a:t>
            </a:r>
            <a:endParaRPr lang="en-GB" dirty="0"/>
          </a:p>
        </p:txBody>
      </p:sp>
      <p:sp>
        <p:nvSpPr>
          <p:cNvPr id="3" name="Content Placeholder 2"/>
          <p:cNvSpPr>
            <a:spLocks noGrp="1"/>
          </p:cNvSpPr>
          <p:nvPr>
            <p:ph idx="1"/>
          </p:nvPr>
        </p:nvSpPr>
        <p:spPr/>
        <p:txBody>
          <a:bodyPr>
            <a:normAutofit fontScale="70000" lnSpcReduction="20000"/>
          </a:bodyPr>
          <a:lstStyle/>
          <a:p>
            <a:pPr>
              <a:lnSpc>
                <a:spcPct val="200000"/>
              </a:lnSpc>
            </a:pPr>
            <a:r>
              <a:rPr lang="en-GB" sz="2400" dirty="0">
                <a:latin typeface="Times New Roman" pitchFamily="18" charset="0"/>
                <a:cs typeface="Times New Roman" pitchFamily="18" charset="0"/>
              </a:rPr>
              <a:t>social vulnerability has been defined to refer </a:t>
            </a:r>
            <a:r>
              <a:rPr lang="en-GB" sz="2400" i="1" dirty="0">
                <a:latin typeface="Times New Roman" pitchFamily="18" charset="0"/>
                <a:cs typeface="Times New Roman" pitchFamily="18" charset="0"/>
              </a:rPr>
              <a:t>to the resilience of communities when confronted by external stresses on human health, stresses such as natural or human-caused disasters, or disease outbreaks. Reducing social vulnerability can decrease both human suffering and economic loss (UNDP, 2018</a:t>
            </a:r>
            <a:r>
              <a:rPr lang="en-GB" sz="2400" i="1" dirty="0" smtClean="0">
                <a:latin typeface="Times New Roman" pitchFamily="18" charset="0"/>
                <a:cs typeface="Times New Roman" pitchFamily="18" charset="0"/>
              </a:rPr>
              <a:t>).</a:t>
            </a:r>
          </a:p>
          <a:p>
            <a:pPr>
              <a:lnSpc>
                <a:spcPct val="200000"/>
              </a:lnSpc>
            </a:pPr>
            <a:r>
              <a:rPr lang="en-GB" sz="2400" dirty="0">
                <a:latin typeface="Times New Roman" pitchFamily="18" charset="0"/>
                <a:cs typeface="Times New Roman" pitchFamily="18" charset="0"/>
              </a:rPr>
              <a:t>For an effective emergency response, especially based on social vulnerability, this </a:t>
            </a:r>
            <a:r>
              <a:rPr lang="en-GB" sz="2400" dirty="0" smtClean="0">
                <a:latin typeface="Times New Roman" pitchFamily="18" charset="0"/>
                <a:cs typeface="Times New Roman" pitchFamily="18" charset="0"/>
              </a:rPr>
              <a:t>paper </a:t>
            </a:r>
            <a:r>
              <a:rPr lang="en-GB" sz="2400" dirty="0">
                <a:latin typeface="Times New Roman" pitchFamily="18" charset="0"/>
                <a:cs typeface="Times New Roman" pitchFamily="18" charset="0"/>
              </a:rPr>
              <a:t>will focus on two parts in planning, namely: </a:t>
            </a:r>
            <a:endParaRPr lang="en-GB" sz="2400" dirty="0" smtClean="0">
              <a:latin typeface="Times New Roman" pitchFamily="18" charset="0"/>
              <a:cs typeface="Times New Roman" pitchFamily="18" charset="0"/>
            </a:endParaRPr>
          </a:p>
          <a:p>
            <a:pPr marL="514350" indent="-514350">
              <a:lnSpc>
                <a:spcPct val="200000"/>
              </a:lnSpc>
              <a:buFont typeface="+mj-lt"/>
              <a:buAutoNum type="alphaLcParenR"/>
            </a:pPr>
            <a:r>
              <a:rPr lang="en-GB" sz="2400" dirty="0" smtClean="0">
                <a:latin typeface="Times New Roman" pitchFamily="18" charset="0"/>
                <a:cs typeface="Times New Roman" pitchFamily="18" charset="0"/>
              </a:rPr>
              <a:t>risk </a:t>
            </a:r>
            <a:r>
              <a:rPr lang="en-GB" sz="2400" dirty="0">
                <a:latin typeface="Times New Roman" pitchFamily="18" charset="0"/>
                <a:cs typeface="Times New Roman" pitchFamily="18" charset="0"/>
              </a:rPr>
              <a:t>communication, and </a:t>
            </a:r>
            <a:endParaRPr lang="en-GB" sz="2400" dirty="0" smtClean="0">
              <a:latin typeface="Times New Roman" pitchFamily="18" charset="0"/>
              <a:cs typeface="Times New Roman" pitchFamily="18" charset="0"/>
            </a:endParaRPr>
          </a:p>
          <a:p>
            <a:pPr marL="514350" indent="-514350">
              <a:lnSpc>
                <a:spcPct val="200000"/>
              </a:lnSpc>
              <a:buFont typeface="+mj-lt"/>
              <a:buAutoNum type="alphaLcParenR"/>
            </a:pPr>
            <a:r>
              <a:rPr lang="en-GB" sz="2400" dirty="0" smtClean="0">
                <a:latin typeface="Times New Roman" pitchFamily="18" charset="0"/>
                <a:cs typeface="Times New Roman" pitchFamily="18" charset="0"/>
              </a:rPr>
              <a:t>planning </a:t>
            </a:r>
            <a:r>
              <a:rPr lang="en-GB" sz="2400" dirty="0">
                <a:latin typeface="Times New Roman" pitchFamily="18" charset="0"/>
                <a:cs typeface="Times New Roman" pitchFamily="18" charset="0"/>
              </a:rPr>
              <a:t>process.</a:t>
            </a:r>
          </a:p>
          <a:p>
            <a:pPr>
              <a:lnSpc>
                <a:spcPct val="200000"/>
              </a:lnSpc>
            </a:pPr>
            <a:endParaRPr lang="en-GB" sz="2400" dirty="0">
              <a:latin typeface="Times New Roman" pitchFamily="18" charset="0"/>
              <a:cs typeface="Times New Roman" pitchFamily="18" charset="0"/>
            </a:endParaRPr>
          </a:p>
          <a:p>
            <a:pPr>
              <a:lnSpc>
                <a:spcPct val="200000"/>
              </a:lnSpc>
            </a:pPr>
            <a:endParaRPr lang="en-GB" sz="2400" dirty="0">
              <a:latin typeface="Times New Roman" pitchFamily="18" charset="0"/>
              <a:cs typeface="Times New Roman" pitchFamily="18" charset="0"/>
            </a:endParaRPr>
          </a:p>
        </p:txBody>
      </p:sp>
    </p:spTree>
    <p:extLst>
      <p:ext uri="{BB962C8B-B14F-4D97-AF65-F5344CB8AC3E}">
        <p14:creationId xmlns:p14="http://schemas.microsoft.com/office/powerpoint/2010/main" val="4077434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274638"/>
            <a:ext cx="7355160" cy="706090"/>
          </a:xfrm>
        </p:spPr>
        <p:txBody>
          <a:bodyPr>
            <a:normAutofit fontScale="90000"/>
          </a:bodyPr>
          <a:lstStyle/>
          <a:p>
            <a:r>
              <a:rPr lang="en-GB" dirty="0" smtClean="0"/>
              <a:t>Risk Communication</a:t>
            </a:r>
            <a:endParaRPr lang="en-GB" dirty="0"/>
          </a:p>
        </p:txBody>
      </p:sp>
      <p:sp>
        <p:nvSpPr>
          <p:cNvPr id="3" name="Content Placeholder 2"/>
          <p:cNvSpPr>
            <a:spLocks noGrp="1"/>
          </p:cNvSpPr>
          <p:nvPr>
            <p:ph idx="1"/>
          </p:nvPr>
        </p:nvSpPr>
        <p:spPr>
          <a:xfrm>
            <a:off x="1043608" y="1196752"/>
            <a:ext cx="7643192" cy="4929411"/>
          </a:xfrm>
        </p:spPr>
        <p:txBody>
          <a:bodyPr>
            <a:normAutofit fontScale="25000" lnSpcReduction="20000"/>
          </a:bodyPr>
          <a:lstStyle/>
          <a:p>
            <a:pPr>
              <a:lnSpc>
                <a:spcPct val="220000"/>
              </a:lnSpc>
            </a:pPr>
            <a:r>
              <a:rPr lang="en-GB" sz="6400" dirty="0">
                <a:latin typeface="Times New Roman" pitchFamily="18" charset="0"/>
                <a:cs typeface="Times New Roman" pitchFamily="18" charset="0"/>
              </a:rPr>
              <a:t>Risk Communication </a:t>
            </a:r>
            <a:r>
              <a:rPr lang="en-GB" sz="6400" dirty="0" smtClean="0">
                <a:latin typeface="Times New Roman" pitchFamily="18" charset="0"/>
                <a:cs typeface="Times New Roman" pitchFamily="18" charset="0"/>
              </a:rPr>
              <a:t>is </a:t>
            </a:r>
            <a:r>
              <a:rPr lang="en-GB" sz="6400" dirty="0">
                <a:latin typeface="Times New Roman" pitchFamily="18" charset="0"/>
                <a:cs typeface="Times New Roman" pitchFamily="18" charset="0"/>
              </a:rPr>
              <a:t>a phrase used to imply the use of risk communication in emergencies with intention of informing the public about an event or issue so that members of the concerned community can protect themselves (Alexander, 2015</a:t>
            </a:r>
            <a:r>
              <a:rPr lang="en-GB" sz="6400" dirty="0" smtClean="0">
                <a:latin typeface="Times New Roman" pitchFamily="18" charset="0"/>
                <a:cs typeface="Times New Roman" pitchFamily="18" charset="0"/>
              </a:rPr>
              <a:t>).</a:t>
            </a:r>
          </a:p>
          <a:p>
            <a:pPr>
              <a:lnSpc>
                <a:spcPct val="220000"/>
              </a:lnSpc>
            </a:pPr>
            <a:r>
              <a:rPr lang="en-GB" sz="6400" dirty="0" smtClean="0">
                <a:latin typeface="Times New Roman" pitchFamily="18" charset="0"/>
                <a:cs typeface="Times New Roman" pitchFamily="18" charset="0"/>
              </a:rPr>
              <a:t>Risk communication has three stages (</a:t>
            </a:r>
            <a:r>
              <a:rPr lang="en-GB" sz="6400" dirty="0" err="1" smtClean="0">
                <a:latin typeface="Times New Roman" pitchFamily="18" charset="0"/>
                <a:cs typeface="Times New Roman" pitchFamily="18" charset="0"/>
              </a:rPr>
              <a:t>S</a:t>
            </a:r>
            <a:r>
              <a:rPr lang="en-GB" sz="7200" dirty="0" err="1" smtClean="0">
                <a:latin typeface="Times New Roman" pitchFamily="18" charset="0"/>
                <a:cs typeface="Times New Roman" pitchFamily="18" charset="0"/>
              </a:rPr>
              <a:t>millie</a:t>
            </a:r>
            <a:r>
              <a:rPr lang="en-GB" sz="7200" dirty="0" smtClean="0">
                <a:latin typeface="Times New Roman" pitchFamily="18" charset="0"/>
                <a:cs typeface="Times New Roman" pitchFamily="18" charset="0"/>
              </a:rPr>
              <a:t> </a:t>
            </a:r>
            <a:r>
              <a:rPr lang="en-GB" sz="7200" dirty="0">
                <a:latin typeface="Times New Roman" pitchFamily="18" charset="0"/>
                <a:cs typeface="Times New Roman" pitchFamily="18" charset="0"/>
              </a:rPr>
              <a:t>and </a:t>
            </a:r>
            <a:r>
              <a:rPr lang="en-GB" sz="7200" dirty="0" err="1">
                <a:latin typeface="Times New Roman" pitchFamily="18" charset="0"/>
                <a:cs typeface="Times New Roman" pitchFamily="18" charset="0"/>
              </a:rPr>
              <a:t>Blisset</a:t>
            </a:r>
            <a:r>
              <a:rPr lang="en-GB" sz="7200" dirty="0">
                <a:latin typeface="Times New Roman" pitchFamily="18" charset="0"/>
                <a:cs typeface="Times New Roman" pitchFamily="18" charset="0"/>
              </a:rPr>
              <a:t>, 2010). </a:t>
            </a:r>
            <a:endParaRPr lang="en-GB" sz="7200" dirty="0" smtClean="0">
              <a:latin typeface="Times New Roman" pitchFamily="18" charset="0"/>
              <a:cs typeface="Times New Roman" pitchFamily="18" charset="0"/>
            </a:endParaRPr>
          </a:p>
          <a:p>
            <a:pPr marL="1143000" indent="-1143000">
              <a:lnSpc>
                <a:spcPct val="220000"/>
              </a:lnSpc>
              <a:buFont typeface="+mj-lt"/>
              <a:buAutoNum type="romanLcPeriod"/>
            </a:pPr>
            <a:r>
              <a:rPr lang="en-GB" sz="6400" dirty="0">
                <a:latin typeface="Times New Roman" pitchFamily="18" charset="0"/>
                <a:cs typeface="Times New Roman" pitchFamily="18" charset="0"/>
              </a:rPr>
              <a:t>Stage One: Risk Appraisal. Utilizing a progression of inquiries under six key headings, this stage gives a target diagram of the proof based certainties to portray the idea of the hazard. </a:t>
            </a:r>
          </a:p>
          <a:p>
            <a:pPr marL="1143000" indent="-1143000">
              <a:lnSpc>
                <a:spcPct val="220000"/>
              </a:lnSpc>
              <a:buFont typeface="+mj-lt"/>
              <a:buAutoNum type="romanLcPeriod"/>
            </a:pPr>
            <a:r>
              <a:rPr lang="en-GB" sz="6400" dirty="0">
                <a:latin typeface="Times New Roman" pitchFamily="18" charset="0"/>
                <a:cs typeface="Times New Roman" pitchFamily="18" charset="0"/>
              </a:rPr>
              <a:t>Stage Two: Situational Analysis. This stage includes a progression of inquiries under six headings went for assessing the impression of the hazard by an outer group of onlookers. At the end of the day, it asks how this hazard would be seen by the outside world. </a:t>
            </a:r>
          </a:p>
        </p:txBody>
      </p:sp>
    </p:spTree>
    <p:extLst>
      <p:ext uri="{BB962C8B-B14F-4D97-AF65-F5344CB8AC3E}">
        <p14:creationId xmlns:p14="http://schemas.microsoft.com/office/powerpoint/2010/main" val="1771132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Risk Communication</a:t>
            </a:r>
            <a:endParaRPr lang="en-GB" dirty="0"/>
          </a:p>
        </p:txBody>
      </p:sp>
      <p:sp>
        <p:nvSpPr>
          <p:cNvPr id="3" name="Content Placeholder 2"/>
          <p:cNvSpPr>
            <a:spLocks noGrp="1"/>
          </p:cNvSpPr>
          <p:nvPr>
            <p:ph idx="1"/>
          </p:nvPr>
        </p:nvSpPr>
        <p:spPr/>
        <p:txBody>
          <a:bodyPr>
            <a:normAutofit fontScale="25000" lnSpcReduction="20000"/>
          </a:bodyPr>
          <a:lstStyle/>
          <a:p>
            <a:pPr marL="0" indent="0">
              <a:lnSpc>
                <a:spcPct val="220000"/>
              </a:lnSpc>
              <a:buNone/>
            </a:pPr>
            <a:r>
              <a:rPr lang="en-GB" sz="6400" dirty="0" smtClean="0">
                <a:latin typeface="Times New Roman" pitchFamily="18" charset="0"/>
                <a:cs typeface="Times New Roman" pitchFamily="18" charset="0"/>
              </a:rPr>
              <a:t>iii. Stage </a:t>
            </a:r>
            <a:r>
              <a:rPr lang="en-GB" sz="6400" dirty="0">
                <a:latin typeface="Times New Roman" pitchFamily="18" charset="0"/>
                <a:cs typeface="Times New Roman" pitchFamily="18" charset="0"/>
              </a:rPr>
              <a:t>Three: Source Analysis. This last stage includes a progression of inquiries, in six key classifications, where those engaged with hazard correspondence direct a self-investigation to plan them in connection to the issue. </a:t>
            </a:r>
            <a:endParaRPr lang="en-GB" sz="6400" dirty="0" smtClean="0">
              <a:latin typeface="Times New Roman" pitchFamily="18" charset="0"/>
              <a:cs typeface="Times New Roman" pitchFamily="18" charset="0"/>
            </a:endParaRPr>
          </a:p>
          <a:p>
            <a:pPr marL="0" indent="0">
              <a:lnSpc>
                <a:spcPct val="220000"/>
              </a:lnSpc>
              <a:buNone/>
            </a:pPr>
            <a:r>
              <a:rPr lang="en-GB" sz="6400" b="1" i="1" dirty="0" smtClean="0">
                <a:latin typeface="Times New Roman" pitchFamily="18" charset="0"/>
                <a:cs typeface="Times New Roman" pitchFamily="18" charset="0"/>
              </a:rPr>
              <a:t>Who </a:t>
            </a:r>
            <a:r>
              <a:rPr lang="en-GB" sz="6400" b="1" i="1" dirty="0">
                <a:latin typeface="Times New Roman" pitchFamily="18" charset="0"/>
                <a:cs typeface="Times New Roman" pitchFamily="18" charset="0"/>
              </a:rPr>
              <a:t>is Involved</a:t>
            </a:r>
            <a:r>
              <a:rPr lang="en-GB" sz="6400" b="1" dirty="0">
                <a:latin typeface="Times New Roman" pitchFamily="18" charset="0"/>
                <a:cs typeface="Times New Roman" pitchFamily="18" charset="0"/>
              </a:rPr>
              <a:t>: </a:t>
            </a:r>
            <a:r>
              <a:rPr lang="en-GB" sz="6400" dirty="0">
                <a:latin typeface="Times New Roman" pitchFamily="18" charset="0"/>
                <a:cs typeface="Times New Roman" pitchFamily="18" charset="0"/>
              </a:rPr>
              <a:t>Any individual associated with </a:t>
            </a:r>
            <a:r>
              <a:rPr lang="en-GB" sz="6400" dirty="0" smtClean="0">
                <a:latin typeface="Times New Roman" pitchFamily="18" charset="0"/>
                <a:cs typeface="Times New Roman" pitchFamily="18" charset="0"/>
              </a:rPr>
              <a:t>educating </a:t>
            </a:r>
            <a:r>
              <a:rPr lang="en-GB" sz="6400" dirty="0">
                <a:latin typeface="Times New Roman" pitchFamily="18" charset="0"/>
                <a:cs typeface="Times New Roman" pitchFamily="18" charset="0"/>
              </a:rPr>
              <a:t>about a specific hazard (e.g., researchers, columnists, partners, governments/general wellbeing experts) ought to work together to survey, structure and execute a proper hazard correspondence technique. Similar members ought not exclusively be heads of this correspondence chance technique, yet they ought to be respondents too (</a:t>
            </a:r>
            <a:r>
              <a:rPr lang="en-GB" sz="6400" dirty="0" err="1">
                <a:latin typeface="Times New Roman" pitchFamily="18" charset="0"/>
                <a:cs typeface="Times New Roman" pitchFamily="18" charset="0"/>
              </a:rPr>
              <a:t>Smillie</a:t>
            </a:r>
            <a:r>
              <a:rPr lang="en-GB" sz="6400" dirty="0">
                <a:latin typeface="Times New Roman" pitchFamily="18" charset="0"/>
                <a:cs typeface="Times New Roman" pitchFamily="18" charset="0"/>
              </a:rPr>
              <a:t> and </a:t>
            </a:r>
            <a:r>
              <a:rPr lang="en-GB" sz="6400" dirty="0" err="1">
                <a:latin typeface="Times New Roman" pitchFamily="18" charset="0"/>
                <a:cs typeface="Times New Roman" pitchFamily="18" charset="0"/>
              </a:rPr>
              <a:t>Blisset</a:t>
            </a:r>
            <a:r>
              <a:rPr lang="en-GB" sz="6400" dirty="0">
                <a:latin typeface="Times New Roman" pitchFamily="18" charset="0"/>
                <a:cs typeface="Times New Roman" pitchFamily="18" charset="0"/>
              </a:rPr>
              <a:t>, 2010). </a:t>
            </a:r>
          </a:p>
          <a:p>
            <a:pPr marL="571500" indent="-571500">
              <a:buFont typeface="+mj-lt"/>
              <a:buAutoNum type="romanLcPeriod"/>
            </a:pPr>
            <a:endParaRPr lang="en-GB" dirty="0"/>
          </a:p>
          <a:p>
            <a:endParaRPr lang="en-GB" dirty="0"/>
          </a:p>
        </p:txBody>
      </p:sp>
    </p:spTree>
    <p:extLst>
      <p:ext uri="{BB962C8B-B14F-4D97-AF65-F5344CB8AC3E}">
        <p14:creationId xmlns:p14="http://schemas.microsoft.com/office/powerpoint/2010/main" val="1771132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en-GB" dirty="0" smtClean="0">
                <a:latin typeface="Times New Roman" pitchFamily="18" charset="0"/>
                <a:cs typeface="Times New Roman" pitchFamily="18" charset="0"/>
              </a:rPr>
              <a:t>Planning Process</a:t>
            </a:r>
            <a:endParaRPr lang="en-GB" dirty="0">
              <a:latin typeface="Times New Roman" pitchFamily="18" charset="0"/>
              <a:cs typeface="Times New Roman" pitchFamily="18" charset="0"/>
            </a:endParaRPr>
          </a:p>
        </p:txBody>
      </p:sp>
      <p:sp>
        <p:nvSpPr>
          <p:cNvPr id="3" name="Content Placeholder 2"/>
          <p:cNvSpPr>
            <a:spLocks noGrp="1"/>
          </p:cNvSpPr>
          <p:nvPr>
            <p:ph idx="1"/>
          </p:nvPr>
        </p:nvSpPr>
        <p:spPr>
          <a:xfrm>
            <a:off x="971600" y="980728"/>
            <a:ext cx="7715200" cy="5145435"/>
          </a:xfrm>
        </p:spPr>
        <p:txBody>
          <a:bodyPr>
            <a:normAutofit fontScale="25000" lnSpcReduction="20000"/>
          </a:bodyPr>
          <a:lstStyle/>
          <a:p>
            <a:pPr>
              <a:lnSpc>
                <a:spcPct val="220000"/>
              </a:lnSpc>
            </a:pPr>
            <a:r>
              <a:rPr lang="en-GB" sz="7200" dirty="0">
                <a:latin typeface="Times New Roman" pitchFamily="18" charset="0"/>
                <a:cs typeface="Times New Roman" pitchFamily="18" charset="0"/>
              </a:rPr>
              <a:t>The U.S. Government Emergency Management Agency (FEMA) has advanced and recommended consideration of social vulnerability appraisals in state risk mitigation plans, and the FEMA (2013) Mitigation Planning Toolkit </a:t>
            </a:r>
            <a:endParaRPr lang="en-GB" sz="7200" dirty="0" smtClean="0">
              <a:latin typeface="Times New Roman" pitchFamily="18" charset="0"/>
              <a:cs typeface="Times New Roman" pitchFamily="18" charset="0"/>
            </a:endParaRPr>
          </a:p>
          <a:p>
            <a:pPr>
              <a:lnSpc>
                <a:spcPct val="220000"/>
              </a:lnSpc>
            </a:pPr>
            <a:r>
              <a:rPr lang="en-GB" sz="7200" dirty="0" smtClean="0">
                <a:latin typeface="Times New Roman" pitchFamily="18" charset="0"/>
                <a:cs typeface="Times New Roman" pitchFamily="18" charset="0"/>
              </a:rPr>
              <a:t>Social </a:t>
            </a:r>
            <a:r>
              <a:rPr lang="en-GB" sz="7200" dirty="0">
                <a:latin typeface="Times New Roman" pitchFamily="18" charset="0"/>
                <a:cs typeface="Times New Roman" pitchFamily="18" charset="0"/>
              </a:rPr>
              <a:t>vulnerability is an important build, since it enables emergency organizers to concentrate on the components that make individuals vulnerable to hurt, rather than the physical factors of the potential normal danger. </a:t>
            </a:r>
            <a:r>
              <a:rPr lang="en-GB" sz="7200" dirty="0" smtClean="0">
                <a:latin typeface="Times New Roman" pitchFamily="18" charset="0"/>
                <a:cs typeface="Times New Roman" pitchFamily="18" charset="0"/>
              </a:rPr>
              <a:t>I</a:t>
            </a:r>
          </a:p>
          <a:p>
            <a:pPr>
              <a:lnSpc>
                <a:spcPct val="220000"/>
              </a:lnSpc>
            </a:pPr>
            <a:r>
              <a:rPr lang="en-GB" sz="7200" dirty="0" smtClean="0">
                <a:latin typeface="Times New Roman" pitchFamily="18" charset="0"/>
                <a:cs typeface="Times New Roman" pitchFamily="18" charset="0"/>
              </a:rPr>
              <a:t>t </a:t>
            </a:r>
            <a:r>
              <a:rPr lang="en-GB" sz="7200" dirty="0">
                <a:latin typeface="Times New Roman" pitchFamily="18" charset="0"/>
                <a:cs typeface="Times New Roman" pitchFamily="18" charset="0"/>
              </a:rPr>
              <a:t>likewise empowers the organizers to see how vulnerability is socially communicated and thus, it gives an edge of reference to tending to plans. </a:t>
            </a:r>
          </a:p>
          <a:p>
            <a:pPr>
              <a:lnSpc>
                <a:spcPct val="220000"/>
              </a:lnSpc>
            </a:pPr>
            <a:r>
              <a:rPr lang="en-GB" sz="7200" dirty="0">
                <a:latin typeface="Times New Roman" pitchFamily="18" charset="0"/>
                <a:cs typeface="Times New Roman" pitchFamily="18" charset="0"/>
              </a:rPr>
              <a:t>The plan includes figuring out who will organize the process and administer consistence with the aim of the post-disaster plan. </a:t>
            </a:r>
            <a:endParaRPr lang="en-GB" sz="72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2255288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274638"/>
            <a:ext cx="7643192" cy="850106"/>
          </a:xfrm>
        </p:spPr>
        <p:txBody>
          <a:bodyPr/>
          <a:lstStyle/>
          <a:p>
            <a:r>
              <a:rPr lang="en-GB" dirty="0" smtClean="0">
                <a:latin typeface="Times New Roman" pitchFamily="18" charset="0"/>
                <a:cs typeface="Times New Roman" pitchFamily="18" charset="0"/>
              </a:rPr>
              <a:t>Planning Process</a:t>
            </a:r>
            <a:endParaRPr lang="en-GB" dirty="0">
              <a:latin typeface="Times New Roman" pitchFamily="18" charset="0"/>
              <a:cs typeface="Times New Roman" pitchFamily="18" charset="0"/>
            </a:endParaRPr>
          </a:p>
        </p:txBody>
      </p:sp>
      <p:sp>
        <p:nvSpPr>
          <p:cNvPr id="3" name="Content Placeholder 2"/>
          <p:cNvSpPr>
            <a:spLocks noGrp="1"/>
          </p:cNvSpPr>
          <p:nvPr>
            <p:ph idx="1"/>
          </p:nvPr>
        </p:nvSpPr>
        <p:spPr>
          <a:xfrm>
            <a:off x="971600" y="1268760"/>
            <a:ext cx="7715200" cy="5256583"/>
          </a:xfrm>
        </p:spPr>
        <p:txBody>
          <a:bodyPr>
            <a:normAutofit fontScale="25000" lnSpcReduction="20000"/>
          </a:bodyPr>
          <a:lstStyle/>
          <a:p>
            <a:pPr>
              <a:lnSpc>
                <a:spcPct val="170000"/>
              </a:lnSpc>
            </a:pPr>
            <a:r>
              <a:rPr lang="en-GB" sz="7200" dirty="0" smtClean="0">
                <a:latin typeface="Times New Roman" pitchFamily="18" charset="0"/>
                <a:cs typeface="Times New Roman" pitchFamily="18" charset="0"/>
              </a:rPr>
              <a:t>The </a:t>
            </a:r>
            <a:r>
              <a:rPr lang="en-GB" sz="7200" dirty="0">
                <a:latin typeface="Times New Roman" pitchFamily="18" charset="0"/>
                <a:cs typeface="Times New Roman" pitchFamily="18" charset="0"/>
              </a:rPr>
              <a:t>plan should set out the conditions and rules for engaging a team explicitly to manage supervising the way toward getting ready for long haul remaking following the disaster. </a:t>
            </a:r>
            <a:endParaRPr lang="en-GB" sz="7200" dirty="0" smtClean="0">
              <a:latin typeface="Times New Roman" pitchFamily="18" charset="0"/>
              <a:cs typeface="Times New Roman" pitchFamily="18" charset="0"/>
            </a:endParaRPr>
          </a:p>
          <a:p>
            <a:pPr>
              <a:lnSpc>
                <a:spcPct val="170000"/>
              </a:lnSpc>
            </a:pPr>
            <a:r>
              <a:rPr lang="en-GB" sz="7200" i="1" dirty="0">
                <a:latin typeface="Times New Roman" pitchFamily="18" charset="0"/>
                <a:cs typeface="Times New Roman" pitchFamily="18" charset="0"/>
              </a:rPr>
              <a:t>Operations strategy</a:t>
            </a:r>
            <a:r>
              <a:rPr lang="en-GB" sz="7200" dirty="0">
                <a:latin typeface="Times New Roman" pitchFamily="18" charset="0"/>
                <a:cs typeface="Times New Roman" pitchFamily="18" charset="0"/>
              </a:rPr>
              <a:t>: Once the lead personnel or his office has been chosen, it is imperative to set up the line of revealing and obligation regarding executing recovery and reconstruction. </a:t>
            </a:r>
            <a:endParaRPr lang="en-GB" sz="7200" dirty="0" smtClean="0">
              <a:latin typeface="Times New Roman" pitchFamily="18" charset="0"/>
              <a:cs typeface="Times New Roman" pitchFamily="18" charset="0"/>
            </a:endParaRPr>
          </a:p>
          <a:p>
            <a:pPr>
              <a:lnSpc>
                <a:spcPct val="170000"/>
              </a:lnSpc>
            </a:pPr>
            <a:r>
              <a:rPr lang="en-GB" sz="7200" dirty="0">
                <a:latin typeface="Times New Roman" pitchFamily="18" charset="0"/>
                <a:cs typeface="Times New Roman" pitchFamily="18" charset="0"/>
              </a:rPr>
              <a:t>This component of the post-disaster plan ought to build up the part of the team ahead of time of a disaster, so the performing artists can envision and train for their jobs. </a:t>
            </a:r>
            <a:endParaRPr lang="en-GB" sz="7200" dirty="0" smtClean="0">
              <a:latin typeface="Times New Roman" pitchFamily="18" charset="0"/>
              <a:cs typeface="Times New Roman" pitchFamily="18" charset="0"/>
            </a:endParaRPr>
          </a:p>
          <a:p>
            <a:pPr>
              <a:lnSpc>
                <a:spcPct val="170000"/>
              </a:lnSpc>
            </a:pPr>
            <a:r>
              <a:rPr lang="en-GB" sz="7200" dirty="0" smtClean="0">
                <a:latin typeface="Times New Roman" pitchFamily="18" charset="0"/>
                <a:cs typeface="Times New Roman" pitchFamily="18" charset="0"/>
              </a:rPr>
              <a:t>This group is particular from the more extensive body directing plan improvement, referenced toward the start of this section, and is focused on executing the reconstruction process itself.</a:t>
            </a:r>
          </a:p>
          <a:p>
            <a:pPr>
              <a:lnSpc>
                <a:spcPct val="170000"/>
              </a:lnSpc>
            </a:pPr>
            <a:endParaRPr lang="en-GB" dirty="0"/>
          </a:p>
        </p:txBody>
      </p:sp>
    </p:spTree>
    <p:extLst>
      <p:ext uri="{BB962C8B-B14F-4D97-AF65-F5344CB8AC3E}">
        <p14:creationId xmlns:p14="http://schemas.microsoft.com/office/powerpoint/2010/main" val="22255288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2800" b="1" dirty="0">
                <a:latin typeface="Times New Roman" pitchFamily="18" charset="0"/>
                <a:cs typeface="Times New Roman" pitchFamily="18" charset="0"/>
              </a:rPr>
              <a:t>Personnel and Stakeholders Involved and their Role </a:t>
            </a:r>
            <a:r>
              <a:rPr lang="en-GB" sz="2800" dirty="0">
                <a:latin typeface="Times New Roman" pitchFamily="18" charset="0"/>
                <a:cs typeface="Times New Roman" pitchFamily="18" charset="0"/>
              </a:rPr>
              <a:t/>
            </a:r>
            <a:br>
              <a:rPr lang="en-GB" sz="2800" dirty="0">
                <a:latin typeface="Times New Roman" pitchFamily="18" charset="0"/>
                <a:cs typeface="Times New Roman" pitchFamily="18" charset="0"/>
              </a:rPr>
            </a:br>
            <a:endParaRPr lang="en-GB" sz="2800" dirty="0">
              <a:latin typeface="Times New Roman" pitchFamily="18" charset="0"/>
              <a:cs typeface="Times New Roman" pitchFamily="18" charset="0"/>
            </a:endParaRPr>
          </a:p>
        </p:txBody>
      </p:sp>
      <p:sp>
        <p:nvSpPr>
          <p:cNvPr id="3" name="Content Placeholder 2"/>
          <p:cNvSpPr>
            <a:spLocks noGrp="1"/>
          </p:cNvSpPr>
          <p:nvPr>
            <p:ph idx="1"/>
          </p:nvPr>
        </p:nvSpPr>
        <p:spPr>
          <a:xfrm>
            <a:off x="971600" y="1124744"/>
            <a:ext cx="7715200" cy="5616624"/>
          </a:xfrm>
        </p:spPr>
        <p:txBody>
          <a:bodyPr>
            <a:noAutofit/>
          </a:bodyPr>
          <a:lstStyle/>
          <a:p>
            <a:pPr marL="514350" indent="-514350">
              <a:lnSpc>
                <a:spcPct val="150000"/>
              </a:lnSpc>
              <a:buFont typeface="+mj-lt"/>
              <a:buAutoNum type="alphaLcParenR"/>
            </a:pPr>
            <a:r>
              <a:rPr lang="en-GB" sz="1600" dirty="0">
                <a:latin typeface="Times New Roman" pitchFamily="18" charset="0"/>
                <a:cs typeface="Times New Roman" pitchFamily="18" charset="0"/>
              </a:rPr>
              <a:t>Local </a:t>
            </a:r>
            <a:r>
              <a:rPr lang="en-GB" sz="1600" dirty="0" smtClean="0">
                <a:latin typeface="Times New Roman" pitchFamily="18" charset="0"/>
                <a:cs typeface="Times New Roman" pitchFamily="18" charset="0"/>
              </a:rPr>
              <a:t>Government</a:t>
            </a:r>
          </a:p>
          <a:p>
            <a:pPr>
              <a:lnSpc>
                <a:spcPct val="150000"/>
              </a:lnSpc>
            </a:pPr>
            <a:r>
              <a:rPr lang="en-GB" sz="1600" dirty="0" smtClean="0">
                <a:latin typeface="Times New Roman" pitchFamily="18" charset="0"/>
                <a:cs typeface="Times New Roman" pitchFamily="18" charset="0"/>
              </a:rPr>
              <a:t> Everyday </a:t>
            </a:r>
            <a:r>
              <a:rPr lang="en-GB" sz="1600" dirty="0">
                <a:latin typeface="Times New Roman" pitchFamily="18" charset="0"/>
                <a:cs typeface="Times New Roman" pitchFamily="18" charset="0"/>
              </a:rPr>
              <a:t>they're most in charge of supervising readiness and relief efforts, anticipating or doing recovery work, and </a:t>
            </a:r>
            <a:r>
              <a:rPr lang="en-GB" sz="1600" dirty="0" smtClean="0">
                <a:latin typeface="Times New Roman" pitchFamily="18" charset="0"/>
                <a:cs typeface="Times New Roman" pitchFamily="18" charset="0"/>
              </a:rPr>
              <a:t>responding </a:t>
            </a:r>
            <a:r>
              <a:rPr lang="en-GB" sz="1600" dirty="0">
                <a:latin typeface="Times New Roman" pitchFamily="18" charset="0"/>
                <a:cs typeface="Times New Roman" pitchFamily="18" charset="0"/>
              </a:rPr>
              <a:t>to the necessities of a community when a disaster occurs. </a:t>
            </a:r>
            <a:endParaRPr lang="en-GB" sz="1600" dirty="0" smtClean="0">
              <a:latin typeface="Times New Roman" pitchFamily="18" charset="0"/>
              <a:cs typeface="Times New Roman" pitchFamily="18" charset="0"/>
            </a:endParaRPr>
          </a:p>
          <a:p>
            <a:pPr>
              <a:lnSpc>
                <a:spcPct val="150000"/>
              </a:lnSpc>
            </a:pPr>
            <a:r>
              <a:rPr lang="en-GB" sz="1600" dirty="0" smtClean="0">
                <a:latin typeface="Times New Roman" pitchFamily="18" charset="0"/>
                <a:cs typeface="Times New Roman" pitchFamily="18" charset="0"/>
              </a:rPr>
              <a:t>During the </a:t>
            </a:r>
            <a:r>
              <a:rPr lang="en-GB" sz="1600" dirty="0">
                <a:latin typeface="Times New Roman" pitchFamily="18" charset="0"/>
                <a:cs typeface="Times New Roman" pitchFamily="18" charset="0"/>
              </a:rPr>
              <a:t>disaster, explicitly, the response, when the </a:t>
            </a:r>
            <a:r>
              <a:rPr lang="en-GB" sz="1600" dirty="0" smtClean="0">
                <a:latin typeface="Times New Roman" pitchFamily="18" charset="0"/>
                <a:cs typeface="Times New Roman" pitchFamily="18" charset="0"/>
              </a:rPr>
              <a:t>local </a:t>
            </a:r>
            <a:r>
              <a:rPr lang="en-GB" sz="1600" dirty="0">
                <a:latin typeface="Times New Roman" pitchFamily="18" charset="0"/>
                <a:cs typeface="Times New Roman" pitchFamily="18" charset="0"/>
              </a:rPr>
              <a:t>community is overpowered they swing to the state (Alexander, 2015).</a:t>
            </a:r>
          </a:p>
          <a:p>
            <a:pPr marL="0" indent="0">
              <a:lnSpc>
                <a:spcPct val="150000"/>
              </a:lnSpc>
              <a:buNone/>
            </a:pPr>
            <a:r>
              <a:rPr lang="en-GB" sz="1600" dirty="0" smtClean="0">
                <a:latin typeface="Times New Roman" pitchFamily="18" charset="0"/>
                <a:cs typeface="Times New Roman" pitchFamily="18" charset="0"/>
              </a:rPr>
              <a:t>b. State Government</a:t>
            </a:r>
          </a:p>
          <a:p>
            <a:pPr>
              <a:lnSpc>
                <a:spcPct val="150000"/>
              </a:lnSpc>
            </a:pPr>
            <a:r>
              <a:rPr lang="en-GB" sz="1600" dirty="0" smtClean="0">
                <a:latin typeface="Times New Roman" pitchFamily="18" charset="0"/>
                <a:cs typeface="Times New Roman" pitchFamily="18" charset="0"/>
              </a:rPr>
              <a:t>When </a:t>
            </a:r>
            <a:r>
              <a:rPr lang="en-GB" sz="1600" dirty="0">
                <a:latin typeface="Times New Roman" pitchFamily="18" charset="0"/>
                <a:cs typeface="Times New Roman" pitchFamily="18" charset="0"/>
              </a:rPr>
              <a:t>local governments are overpowered, the governor can put in place a state of emergency that opens up state resources, and start getting assistance from the central government. </a:t>
            </a:r>
            <a:endParaRPr lang="en-GB" sz="1600" dirty="0" smtClean="0">
              <a:latin typeface="Times New Roman" pitchFamily="18" charset="0"/>
              <a:cs typeface="Times New Roman" pitchFamily="18" charset="0"/>
            </a:endParaRPr>
          </a:p>
          <a:p>
            <a:pPr>
              <a:lnSpc>
                <a:spcPct val="150000"/>
              </a:lnSpc>
            </a:pPr>
            <a:r>
              <a:rPr lang="en-GB" sz="1600" dirty="0" smtClean="0">
                <a:latin typeface="Times New Roman" pitchFamily="18" charset="0"/>
                <a:cs typeface="Times New Roman" pitchFamily="18" charset="0"/>
              </a:rPr>
              <a:t>Governor can </a:t>
            </a:r>
            <a:r>
              <a:rPr lang="en-GB" sz="1600" dirty="0">
                <a:latin typeface="Times New Roman" pitchFamily="18" charset="0"/>
                <a:cs typeface="Times New Roman" pitchFamily="18" charset="0"/>
              </a:rPr>
              <a:t>request a Presidential Disaster Declaration by showing to FEMA, and others, that the need in their community is so great and national government resources are required. </a:t>
            </a:r>
            <a:endParaRPr lang="en-GB" sz="1600" dirty="0" smtClean="0">
              <a:latin typeface="Times New Roman" pitchFamily="18" charset="0"/>
              <a:cs typeface="Times New Roman" pitchFamily="18" charset="0"/>
            </a:endParaRPr>
          </a:p>
          <a:p>
            <a:pPr>
              <a:lnSpc>
                <a:spcPct val="150000"/>
              </a:lnSpc>
            </a:pPr>
            <a:r>
              <a:rPr lang="en-GB" sz="1600" dirty="0" smtClean="0">
                <a:latin typeface="Times New Roman" pitchFamily="18" charset="0"/>
                <a:cs typeface="Times New Roman" pitchFamily="18" charset="0"/>
              </a:rPr>
              <a:t>From </a:t>
            </a:r>
            <a:r>
              <a:rPr lang="en-GB" sz="1600" dirty="0">
                <a:latin typeface="Times New Roman" pitchFamily="18" charset="0"/>
                <a:cs typeface="Times New Roman" pitchFamily="18" charset="0"/>
              </a:rPr>
              <a:t>that point on, the essential capacity of the state level government is to go about as a delegate among local and national government. </a:t>
            </a:r>
          </a:p>
        </p:txBody>
      </p:sp>
    </p:spTree>
    <p:extLst>
      <p:ext uri="{BB962C8B-B14F-4D97-AF65-F5344CB8AC3E}">
        <p14:creationId xmlns:p14="http://schemas.microsoft.com/office/powerpoint/2010/main" val="8384721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2800" b="1" dirty="0">
                <a:latin typeface="Times New Roman" pitchFamily="18" charset="0"/>
                <a:cs typeface="Times New Roman" pitchFamily="18" charset="0"/>
              </a:rPr>
              <a:t>Personnel and Stakeholders Involved and their Role </a:t>
            </a:r>
            <a:r>
              <a:rPr lang="en-GB" sz="2800" dirty="0">
                <a:latin typeface="Times New Roman" pitchFamily="18" charset="0"/>
                <a:cs typeface="Times New Roman" pitchFamily="18" charset="0"/>
              </a:rPr>
              <a:t/>
            </a:r>
            <a:br>
              <a:rPr lang="en-GB" sz="2800" dirty="0">
                <a:latin typeface="Times New Roman" pitchFamily="18" charset="0"/>
                <a:cs typeface="Times New Roman" pitchFamily="18" charset="0"/>
              </a:rPr>
            </a:br>
            <a:endParaRPr lang="en-GB" sz="2800"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marL="0" indent="0">
              <a:lnSpc>
                <a:spcPct val="200000"/>
              </a:lnSpc>
              <a:buNone/>
            </a:pPr>
            <a:r>
              <a:rPr lang="en-GB" sz="1600" dirty="0" smtClean="0">
                <a:latin typeface="Times New Roman" pitchFamily="18" charset="0"/>
                <a:cs typeface="Times New Roman" pitchFamily="18" charset="0"/>
              </a:rPr>
              <a:t>c. Households </a:t>
            </a:r>
            <a:r>
              <a:rPr lang="en-GB" sz="1600" dirty="0">
                <a:latin typeface="Times New Roman" pitchFamily="18" charset="0"/>
                <a:cs typeface="Times New Roman" pitchFamily="18" charset="0"/>
              </a:rPr>
              <a:t>and </a:t>
            </a:r>
            <a:r>
              <a:rPr lang="en-GB" sz="1600" dirty="0" smtClean="0">
                <a:latin typeface="Times New Roman" pitchFamily="18" charset="0"/>
                <a:cs typeface="Times New Roman" pitchFamily="18" charset="0"/>
              </a:rPr>
              <a:t>Individuals</a:t>
            </a:r>
          </a:p>
          <a:p>
            <a:pPr>
              <a:lnSpc>
                <a:spcPct val="200000"/>
              </a:lnSpc>
            </a:pPr>
            <a:r>
              <a:rPr lang="en-GB" sz="1600" dirty="0" smtClean="0">
                <a:latin typeface="Times New Roman" pitchFamily="18" charset="0"/>
                <a:cs typeface="Times New Roman" pitchFamily="18" charset="0"/>
              </a:rPr>
              <a:t>They are the ones who experience a </a:t>
            </a:r>
            <a:r>
              <a:rPr lang="en-GB" sz="1600" dirty="0">
                <a:latin typeface="Times New Roman" pitchFamily="18" charset="0"/>
                <a:cs typeface="Times New Roman" pitchFamily="18" charset="0"/>
              </a:rPr>
              <a:t>disaster as survivors as opposed to </a:t>
            </a:r>
            <a:r>
              <a:rPr lang="en-GB" sz="1600" dirty="0" smtClean="0">
                <a:latin typeface="Times New Roman" pitchFamily="18" charset="0"/>
                <a:cs typeface="Times New Roman" pitchFamily="18" charset="0"/>
              </a:rPr>
              <a:t>victims people</a:t>
            </a:r>
            <a:r>
              <a:rPr lang="en-GB" sz="1600" dirty="0">
                <a:latin typeface="Times New Roman" pitchFamily="18" charset="0"/>
                <a:cs typeface="Times New Roman" pitchFamily="18" charset="0"/>
              </a:rPr>
              <a:t>. </a:t>
            </a:r>
            <a:endParaRPr lang="en-GB" sz="1600" dirty="0" smtClean="0">
              <a:latin typeface="Times New Roman" pitchFamily="18" charset="0"/>
              <a:cs typeface="Times New Roman" pitchFamily="18" charset="0"/>
            </a:endParaRPr>
          </a:p>
          <a:p>
            <a:pPr>
              <a:lnSpc>
                <a:spcPct val="200000"/>
              </a:lnSpc>
            </a:pPr>
            <a:r>
              <a:rPr lang="en-GB" sz="1600" dirty="0" smtClean="0">
                <a:latin typeface="Times New Roman" pitchFamily="18" charset="0"/>
                <a:cs typeface="Times New Roman" pitchFamily="18" charset="0"/>
              </a:rPr>
              <a:t>Survivors </a:t>
            </a:r>
            <a:r>
              <a:rPr lang="en-GB" sz="1600" dirty="0">
                <a:latin typeface="Times New Roman" pitchFamily="18" charset="0"/>
                <a:cs typeface="Times New Roman" pitchFamily="18" charset="0"/>
              </a:rPr>
              <a:t>are once in a while vulnerable. </a:t>
            </a:r>
            <a:endParaRPr lang="en-GB" sz="1600" dirty="0" smtClean="0">
              <a:latin typeface="Times New Roman" pitchFamily="18" charset="0"/>
              <a:cs typeface="Times New Roman" pitchFamily="18" charset="0"/>
            </a:endParaRPr>
          </a:p>
          <a:p>
            <a:pPr>
              <a:lnSpc>
                <a:spcPct val="200000"/>
              </a:lnSpc>
            </a:pPr>
            <a:r>
              <a:rPr lang="en-GB" sz="1600" dirty="0" smtClean="0">
                <a:latin typeface="Times New Roman" pitchFamily="18" charset="0"/>
                <a:cs typeface="Times New Roman" pitchFamily="18" charset="0"/>
              </a:rPr>
              <a:t>Importantly</a:t>
            </a:r>
            <a:r>
              <a:rPr lang="en-GB" sz="1600" dirty="0">
                <a:latin typeface="Times New Roman" pitchFamily="18" charset="0"/>
                <a:cs typeface="Times New Roman" pitchFamily="18" charset="0"/>
              </a:rPr>
              <a:t>, they are always the "first responders".  </a:t>
            </a:r>
            <a:endParaRPr lang="en-GB" sz="1600" dirty="0" smtClean="0">
              <a:latin typeface="Times New Roman" pitchFamily="18" charset="0"/>
              <a:cs typeface="Times New Roman" pitchFamily="18" charset="0"/>
            </a:endParaRPr>
          </a:p>
          <a:p>
            <a:pPr>
              <a:lnSpc>
                <a:spcPct val="200000"/>
              </a:lnSpc>
            </a:pPr>
            <a:r>
              <a:rPr lang="en-GB" sz="1600" dirty="0" smtClean="0">
                <a:latin typeface="Times New Roman" pitchFamily="18" charset="0"/>
                <a:cs typeface="Times New Roman" pitchFamily="18" charset="0"/>
              </a:rPr>
              <a:t>As survivors </a:t>
            </a:r>
            <a:r>
              <a:rPr lang="en-GB" sz="1600" dirty="0">
                <a:latin typeface="Times New Roman" pitchFamily="18" charset="0"/>
                <a:cs typeface="Times New Roman" pitchFamily="18" charset="0"/>
              </a:rPr>
              <a:t>help each other all through the response by keeping an eye on </a:t>
            </a:r>
            <a:r>
              <a:rPr lang="en-GB" sz="1600" dirty="0" err="1">
                <a:latin typeface="Times New Roman" pitchFamily="18" charset="0"/>
                <a:cs typeface="Times New Roman" pitchFamily="18" charset="0"/>
              </a:rPr>
              <a:t>neighbors</a:t>
            </a:r>
            <a:r>
              <a:rPr lang="en-GB" sz="1600" dirty="0">
                <a:latin typeface="Times New Roman" pitchFamily="18" charset="0"/>
                <a:cs typeface="Times New Roman" pitchFamily="18" charset="0"/>
              </a:rPr>
              <a:t>, sharing resources, etc. </a:t>
            </a:r>
            <a:endParaRPr lang="en-GB" sz="1600" dirty="0" smtClean="0">
              <a:latin typeface="Times New Roman" pitchFamily="18" charset="0"/>
              <a:cs typeface="Times New Roman" pitchFamily="18" charset="0"/>
            </a:endParaRPr>
          </a:p>
          <a:p>
            <a:pPr>
              <a:lnSpc>
                <a:spcPct val="200000"/>
              </a:lnSpc>
            </a:pPr>
            <a:r>
              <a:rPr lang="en-GB" sz="1600" dirty="0" smtClean="0">
                <a:latin typeface="Times New Roman" pitchFamily="18" charset="0"/>
                <a:cs typeface="Times New Roman" pitchFamily="18" charset="0"/>
              </a:rPr>
              <a:t>Survivors </a:t>
            </a:r>
            <a:r>
              <a:rPr lang="en-GB" sz="1600" dirty="0">
                <a:latin typeface="Times New Roman" pitchFamily="18" charset="0"/>
                <a:cs typeface="Times New Roman" pitchFamily="18" charset="0"/>
              </a:rPr>
              <a:t>are regularly the people who form the informal groups need. </a:t>
            </a:r>
            <a:endParaRPr lang="en-GB" sz="1600" dirty="0" smtClean="0">
              <a:latin typeface="Times New Roman" pitchFamily="18" charset="0"/>
              <a:cs typeface="Times New Roman" pitchFamily="18" charset="0"/>
            </a:endParaRPr>
          </a:p>
          <a:p>
            <a:pPr>
              <a:lnSpc>
                <a:spcPct val="200000"/>
              </a:lnSpc>
            </a:pPr>
            <a:r>
              <a:rPr lang="en-GB" sz="1600" dirty="0" smtClean="0">
                <a:latin typeface="Times New Roman" pitchFamily="18" charset="0"/>
                <a:cs typeface="Times New Roman" pitchFamily="18" charset="0"/>
              </a:rPr>
              <a:t>Survivors </a:t>
            </a:r>
            <a:r>
              <a:rPr lang="en-GB" sz="1600" dirty="0">
                <a:latin typeface="Times New Roman" pitchFamily="18" charset="0"/>
                <a:cs typeface="Times New Roman" pitchFamily="18" charset="0"/>
              </a:rPr>
              <a:t>are the ones who organize their very own recovery (Alexander, 2015). </a:t>
            </a:r>
          </a:p>
          <a:p>
            <a:pPr>
              <a:lnSpc>
                <a:spcPct val="200000"/>
              </a:lnSpc>
            </a:pPr>
            <a:endParaRPr lang="en-GB" sz="1600" dirty="0">
              <a:latin typeface="Times New Roman" pitchFamily="18" charset="0"/>
              <a:cs typeface="Times New Roman" pitchFamily="18" charset="0"/>
            </a:endParaRPr>
          </a:p>
        </p:txBody>
      </p:sp>
    </p:spTree>
    <p:extLst>
      <p:ext uri="{BB962C8B-B14F-4D97-AF65-F5344CB8AC3E}">
        <p14:creationId xmlns:p14="http://schemas.microsoft.com/office/powerpoint/2010/main" val="838472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lstStyle/>
          <a:p>
            <a:r>
              <a:rPr lang="en-GB" dirty="0" smtClean="0"/>
              <a:t>Conclusion</a:t>
            </a:r>
            <a:endParaRPr lang="en-GB" dirty="0"/>
          </a:p>
        </p:txBody>
      </p:sp>
      <p:sp>
        <p:nvSpPr>
          <p:cNvPr id="3" name="Content Placeholder 2"/>
          <p:cNvSpPr>
            <a:spLocks noGrp="1"/>
          </p:cNvSpPr>
          <p:nvPr>
            <p:ph idx="1"/>
          </p:nvPr>
        </p:nvSpPr>
        <p:spPr>
          <a:xfrm>
            <a:off x="971600" y="1052736"/>
            <a:ext cx="7715200" cy="5073427"/>
          </a:xfrm>
        </p:spPr>
        <p:txBody>
          <a:bodyPr>
            <a:noAutofit/>
          </a:bodyPr>
          <a:lstStyle/>
          <a:p>
            <a:pPr>
              <a:lnSpc>
                <a:spcPct val="150000"/>
              </a:lnSpc>
            </a:pPr>
            <a:r>
              <a:rPr lang="en-GB" sz="1600" dirty="0">
                <a:latin typeface="Times New Roman" pitchFamily="18" charset="0"/>
                <a:cs typeface="Times New Roman" pitchFamily="18" charset="0"/>
              </a:rPr>
              <a:t>Emergency planning is an exploratory process that gives exploratory process to overseeing unexpected effects and should utilize painstakingly built situations to envision the requirements that will be produced by predictable risks when they strike. </a:t>
            </a:r>
            <a:endParaRPr lang="en-GB" sz="1600" dirty="0" smtClean="0">
              <a:latin typeface="Times New Roman" pitchFamily="18" charset="0"/>
              <a:cs typeface="Times New Roman" pitchFamily="18" charset="0"/>
            </a:endParaRPr>
          </a:p>
          <a:p>
            <a:pPr>
              <a:lnSpc>
                <a:spcPct val="150000"/>
              </a:lnSpc>
            </a:pPr>
            <a:r>
              <a:rPr lang="en-GB" sz="1600" dirty="0" smtClean="0">
                <a:latin typeface="Times New Roman" pitchFamily="18" charset="0"/>
                <a:cs typeface="Times New Roman" pitchFamily="18" charset="0"/>
              </a:rPr>
              <a:t>Emergency </a:t>
            </a:r>
            <a:r>
              <a:rPr lang="en-GB" sz="1600" dirty="0">
                <a:latin typeface="Times New Roman" pitchFamily="18" charset="0"/>
                <a:cs typeface="Times New Roman" pitchFamily="18" charset="0"/>
              </a:rPr>
              <a:t>and disaster planning includes an organized, co-operative process of getting ready to coordinate critical necessities with available resources. </a:t>
            </a:r>
            <a:endParaRPr lang="en-GB" sz="1600" dirty="0" smtClean="0">
              <a:latin typeface="Times New Roman" pitchFamily="18" charset="0"/>
              <a:cs typeface="Times New Roman" pitchFamily="18" charset="0"/>
            </a:endParaRPr>
          </a:p>
          <a:p>
            <a:pPr>
              <a:lnSpc>
                <a:spcPct val="150000"/>
              </a:lnSpc>
            </a:pPr>
            <a:r>
              <a:rPr lang="en-GB" sz="1600" dirty="0" smtClean="0">
                <a:latin typeface="Times New Roman" pitchFamily="18" charset="0"/>
                <a:cs typeface="Times New Roman" pitchFamily="18" charset="0"/>
              </a:rPr>
              <a:t>The </a:t>
            </a:r>
            <a:r>
              <a:rPr lang="en-GB" sz="1600" dirty="0">
                <a:latin typeface="Times New Roman" pitchFamily="18" charset="0"/>
                <a:cs typeface="Times New Roman" pitchFamily="18" charset="0"/>
              </a:rPr>
              <a:t>stages are investigation or research, drafting, dissemination, testing, and updating (Alexander, 2015). </a:t>
            </a:r>
            <a:endParaRPr lang="en-GB" sz="1600" dirty="0" smtClean="0">
              <a:latin typeface="Times New Roman" pitchFamily="18" charset="0"/>
              <a:cs typeface="Times New Roman" pitchFamily="18" charset="0"/>
            </a:endParaRPr>
          </a:p>
          <a:p>
            <a:pPr>
              <a:lnSpc>
                <a:spcPct val="150000"/>
              </a:lnSpc>
            </a:pPr>
            <a:r>
              <a:rPr lang="en-GB" sz="1600" dirty="0" smtClean="0">
                <a:latin typeface="Times New Roman" pitchFamily="18" charset="0"/>
                <a:cs typeface="Times New Roman" pitchFamily="18" charset="0"/>
              </a:rPr>
              <a:t>An </a:t>
            </a:r>
            <a:r>
              <a:rPr lang="en-GB" sz="1600" dirty="0">
                <a:latin typeface="Times New Roman" pitchFamily="18" charset="0"/>
                <a:cs typeface="Times New Roman" pitchFamily="18" charset="0"/>
              </a:rPr>
              <a:t>emergency plan should be a living record that is occasionally adjusted to changing conditions and that gives a manual for the procedures, and division of obligations in emergency </a:t>
            </a:r>
            <a:r>
              <a:rPr lang="en-GB" sz="1600" dirty="0" smtClean="0">
                <a:latin typeface="Times New Roman" pitchFamily="18" charset="0"/>
                <a:cs typeface="Times New Roman" pitchFamily="18" charset="0"/>
              </a:rPr>
              <a:t>response</a:t>
            </a:r>
          </a:p>
          <a:p>
            <a:pPr>
              <a:lnSpc>
                <a:spcPct val="150000"/>
              </a:lnSpc>
            </a:pPr>
            <a:r>
              <a:rPr lang="en-GB" sz="1600" dirty="0">
                <a:latin typeface="Times New Roman" pitchFamily="18" charset="0"/>
                <a:cs typeface="Times New Roman" pitchFamily="18" charset="0"/>
              </a:rPr>
              <a:t>Plans should be created for explicit areas, for example, health, education, industrial and business. </a:t>
            </a:r>
            <a:endParaRPr lang="en-GB" sz="16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16164443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274638"/>
            <a:ext cx="7715200" cy="850106"/>
          </a:xfrm>
        </p:spPr>
        <p:txBody>
          <a:bodyPr/>
          <a:lstStyle/>
          <a:p>
            <a:r>
              <a:rPr lang="en-GB" dirty="0" smtClean="0"/>
              <a:t>Conclusion</a:t>
            </a:r>
            <a:endParaRPr lang="en-GB" dirty="0"/>
          </a:p>
        </p:txBody>
      </p:sp>
      <p:sp>
        <p:nvSpPr>
          <p:cNvPr id="3" name="Content Placeholder 2"/>
          <p:cNvSpPr>
            <a:spLocks noGrp="1"/>
          </p:cNvSpPr>
          <p:nvPr>
            <p:ph idx="1"/>
          </p:nvPr>
        </p:nvSpPr>
        <p:spPr>
          <a:xfrm>
            <a:off x="1043608" y="1196752"/>
            <a:ext cx="7643192" cy="5661248"/>
          </a:xfrm>
        </p:spPr>
        <p:txBody>
          <a:bodyPr>
            <a:noAutofit/>
          </a:bodyPr>
          <a:lstStyle/>
          <a:p>
            <a:pPr>
              <a:lnSpc>
                <a:spcPct val="150000"/>
              </a:lnSpc>
            </a:pPr>
            <a:r>
              <a:rPr lang="en-GB" sz="2000" dirty="0" smtClean="0">
                <a:latin typeface="Times New Roman" pitchFamily="18" charset="0"/>
                <a:cs typeface="Times New Roman" pitchFamily="18" charset="0"/>
              </a:rPr>
              <a:t>Emergency management plans need </a:t>
            </a:r>
            <a:r>
              <a:rPr lang="en-GB" sz="2000" dirty="0">
                <a:latin typeface="Times New Roman" pitchFamily="18" charset="0"/>
                <a:cs typeface="Times New Roman" pitchFamily="18" charset="0"/>
              </a:rPr>
              <a:t>to exist in a settled chain of command that reaches out from the local emergency response, through the state, to the national and international levels. </a:t>
            </a:r>
            <a:endParaRPr lang="en-GB" sz="2000" dirty="0" smtClean="0">
              <a:latin typeface="Times New Roman" pitchFamily="18" charset="0"/>
              <a:cs typeface="Times New Roman" pitchFamily="18" charset="0"/>
            </a:endParaRPr>
          </a:p>
          <a:p>
            <a:pPr>
              <a:lnSpc>
                <a:spcPct val="150000"/>
              </a:lnSpc>
            </a:pPr>
            <a:r>
              <a:rPr lang="en-GB" sz="2000" dirty="0" smtClean="0">
                <a:latin typeface="Times New Roman" pitchFamily="18" charset="0"/>
                <a:cs typeface="Times New Roman" pitchFamily="18" charset="0"/>
              </a:rPr>
              <a:t>Inability </a:t>
            </a:r>
            <a:r>
              <a:rPr lang="en-GB" sz="2000" dirty="0">
                <a:latin typeface="Times New Roman" pitchFamily="18" charset="0"/>
                <a:cs typeface="Times New Roman" pitchFamily="18" charset="0"/>
              </a:rPr>
              <a:t>to plan can be interpreted as carelessness since it would include neglecting to foresee needs that can't be responded to enough by </a:t>
            </a:r>
            <a:r>
              <a:rPr lang="en-GB" sz="2000" dirty="0" smtClean="0">
                <a:latin typeface="Times New Roman" pitchFamily="18" charset="0"/>
                <a:cs typeface="Times New Roman" pitchFamily="18" charset="0"/>
              </a:rPr>
              <a:t>improvisation. </a:t>
            </a:r>
            <a:endParaRPr lang="en-GB" sz="2000" dirty="0">
              <a:latin typeface="Times New Roman" pitchFamily="18" charset="0"/>
              <a:cs typeface="Times New Roman" pitchFamily="18" charset="0"/>
            </a:endParaRPr>
          </a:p>
          <a:p>
            <a:pPr>
              <a:lnSpc>
                <a:spcPct val="150000"/>
              </a:lnSpc>
            </a:pPr>
            <a:r>
              <a:rPr lang="en-GB" sz="2000" dirty="0">
                <a:latin typeface="Times New Roman" pitchFamily="18" charset="0"/>
                <a:cs typeface="Times New Roman" pitchFamily="18" charset="0"/>
              </a:rPr>
              <a:t>Plans are required, not just to respond to the effects of disaster, but also to keep up business progression while dealing with the emergency, and to direct recovery and reconstruction successfully. </a:t>
            </a:r>
            <a:endParaRPr lang="en-GB" sz="2000" dirty="0" smtClean="0">
              <a:latin typeface="Times New Roman" pitchFamily="18" charset="0"/>
              <a:cs typeface="Times New Roman" pitchFamily="18" charset="0"/>
            </a:endParaRPr>
          </a:p>
          <a:p>
            <a:pPr>
              <a:lnSpc>
                <a:spcPct val="150000"/>
              </a:lnSpc>
            </a:pPr>
            <a:r>
              <a:rPr lang="en-GB" sz="2000" dirty="0" smtClean="0">
                <a:latin typeface="Times New Roman" pitchFamily="18" charset="0"/>
                <a:cs typeface="Times New Roman" pitchFamily="18" charset="0"/>
              </a:rPr>
              <a:t>Managing </a:t>
            </a:r>
            <a:r>
              <a:rPr lang="en-GB" sz="2000" dirty="0">
                <a:latin typeface="Times New Roman" pitchFamily="18" charset="0"/>
                <a:cs typeface="Times New Roman" pitchFamily="18" charset="0"/>
              </a:rPr>
              <a:t>disaster is a social process that requires open help for planning activities and interest by a wide variety of responders, specialists and locals.</a:t>
            </a:r>
          </a:p>
          <a:p>
            <a:pPr>
              <a:lnSpc>
                <a:spcPct val="150000"/>
              </a:lnSpc>
            </a:pPr>
            <a:r>
              <a:rPr lang="en-GB" sz="2000" dirty="0">
                <a:latin typeface="Times New Roman" pitchFamily="18" charset="0"/>
                <a:cs typeface="Times New Roman" pitchFamily="18" charset="0"/>
              </a:rPr>
              <a:t> </a:t>
            </a:r>
          </a:p>
          <a:p>
            <a:pPr>
              <a:lnSpc>
                <a:spcPct val="150000"/>
              </a:lnSpc>
            </a:pPr>
            <a:endParaRPr lang="en-GB" sz="2000" dirty="0">
              <a:latin typeface="Times New Roman" pitchFamily="18" charset="0"/>
              <a:cs typeface="Times New Roman" pitchFamily="18" charset="0"/>
            </a:endParaRPr>
          </a:p>
        </p:txBody>
      </p:sp>
    </p:spTree>
    <p:extLst>
      <p:ext uri="{BB962C8B-B14F-4D97-AF65-F5344CB8AC3E}">
        <p14:creationId xmlns:p14="http://schemas.microsoft.com/office/powerpoint/2010/main" val="1616444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78098"/>
          </a:xfrm>
        </p:spPr>
        <p:txBody>
          <a:bodyPr/>
          <a:lstStyle/>
          <a:p>
            <a:r>
              <a:rPr lang="en-GB" dirty="0" smtClean="0"/>
              <a:t>References</a:t>
            </a:r>
            <a:endParaRPr lang="en-GB" dirty="0"/>
          </a:p>
        </p:txBody>
      </p:sp>
      <p:sp>
        <p:nvSpPr>
          <p:cNvPr id="3" name="Content Placeholder 2"/>
          <p:cNvSpPr>
            <a:spLocks noGrp="1"/>
          </p:cNvSpPr>
          <p:nvPr>
            <p:ph idx="1"/>
          </p:nvPr>
        </p:nvSpPr>
        <p:spPr>
          <a:xfrm>
            <a:off x="107504" y="1268760"/>
            <a:ext cx="8856984" cy="4857403"/>
          </a:xfrm>
        </p:spPr>
        <p:txBody>
          <a:bodyPr>
            <a:noAutofit/>
          </a:bodyPr>
          <a:lstStyle/>
          <a:p>
            <a:pPr>
              <a:lnSpc>
                <a:spcPct val="220000"/>
              </a:lnSpc>
            </a:pPr>
            <a:r>
              <a:rPr lang="en-GB" sz="1600" dirty="0" err="1">
                <a:latin typeface="Times New Roman" pitchFamily="18" charset="0"/>
                <a:cs typeface="Times New Roman" pitchFamily="18" charset="0"/>
              </a:rPr>
              <a:t>Alipour</a:t>
            </a:r>
            <a:r>
              <a:rPr lang="en-GB" sz="1600" dirty="0">
                <a:latin typeface="Times New Roman" pitchFamily="18" charset="0"/>
                <a:cs typeface="Times New Roman" pitchFamily="18" charset="0"/>
              </a:rPr>
              <a:t>, F. (2017). Challenges for Resuming Normal Life After Earthquake: A Qualitative Study on Rural Areas of Iran. </a:t>
            </a:r>
            <a:r>
              <a:rPr lang="en-GB" sz="1600" i="1" dirty="0">
                <a:latin typeface="Times New Roman" pitchFamily="18" charset="0"/>
                <a:cs typeface="Times New Roman" pitchFamily="18" charset="0"/>
              </a:rPr>
              <a:t>PMC</a:t>
            </a:r>
            <a:r>
              <a:rPr lang="en-GB" sz="1600" dirty="0">
                <a:latin typeface="Times New Roman" pitchFamily="18" charset="0"/>
                <a:cs typeface="Times New Roman" pitchFamily="18" charset="0"/>
              </a:rPr>
              <a:t>, 12-22.</a:t>
            </a:r>
          </a:p>
          <a:p>
            <a:pPr>
              <a:lnSpc>
                <a:spcPct val="220000"/>
              </a:lnSpc>
            </a:pPr>
            <a:r>
              <a:rPr lang="en-GB" sz="1600" dirty="0" err="1">
                <a:latin typeface="Times New Roman" pitchFamily="18" charset="0"/>
                <a:cs typeface="Times New Roman" pitchFamily="18" charset="0"/>
              </a:rPr>
              <a:t>Aexander</a:t>
            </a:r>
            <a:r>
              <a:rPr lang="en-GB" sz="1600" dirty="0">
                <a:latin typeface="Times New Roman" pitchFamily="18" charset="0"/>
                <a:cs typeface="Times New Roman" pitchFamily="18" charset="0"/>
              </a:rPr>
              <a:t>, D. (2015). Disaster and Emergency Planning for Preparedness, Response, and Recovery. Oxford University Press. Subject:DOI:10.1093/</a:t>
            </a:r>
            <a:r>
              <a:rPr lang="en-GB" sz="1600" dirty="0" err="1">
                <a:latin typeface="Times New Roman" pitchFamily="18" charset="0"/>
                <a:cs typeface="Times New Roman" pitchFamily="18" charset="0"/>
              </a:rPr>
              <a:t>acrefore</a:t>
            </a:r>
            <a:r>
              <a:rPr lang="en-GB" sz="1600" dirty="0">
                <a:latin typeface="Times New Roman" pitchFamily="18" charset="0"/>
                <a:cs typeface="Times New Roman" pitchFamily="18" charset="0"/>
              </a:rPr>
              <a:t>/9780199389407.013.12</a:t>
            </a:r>
          </a:p>
          <a:p>
            <a:pPr>
              <a:lnSpc>
                <a:spcPct val="220000"/>
              </a:lnSpc>
            </a:pPr>
            <a:r>
              <a:rPr lang="en-GB" sz="1600" dirty="0">
                <a:latin typeface="Times New Roman" pitchFamily="18" charset="0"/>
                <a:cs typeface="Times New Roman" pitchFamily="18" charset="0"/>
              </a:rPr>
              <a:t>UNDP. (2018). Putting People First: Practice, Challenges and Innovation in Characterizing and Mapping Social Groups. UNDP. Retrieved from: https://understandrisk.org/wp-content/uploads/Intro-to-social-vulnerability.pdf</a:t>
            </a:r>
          </a:p>
          <a:p>
            <a:pPr>
              <a:lnSpc>
                <a:spcPct val="220000"/>
              </a:lnSpc>
            </a:pPr>
            <a:r>
              <a:rPr lang="en-GB" sz="1600" dirty="0">
                <a:latin typeface="Times New Roman" pitchFamily="18" charset="0"/>
                <a:cs typeface="Times New Roman" pitchFamily="18" charset="0"/>
              </a:rPr>
              <a:t>FEMA (2013) Mitigation Planning Toolkit</a:t>
            </a:r>
          </a:p>
          <a:p>
            <a:pPr>
              <a:lnSpc>
                <a:spcPct val="220000"/>
              </a:lnSpc>
            </a:pPr>
            <a:r>
              <a:rPr lang="en-GB" sz="1600" dirty="0" err="1">
                <a:latin typeface="Times New Roman" pitchFamily="18" charset="0"/>
                <a:cs typeface="Times New Roman" pitchFamily="18" charset="0"/>
              </a:rPr>
              <a:t>Smillie</a:t>
            </a:r>
            <a:r>
              <a:rPr lang="en-GB" sz="1600" dirty="0">
                <a:latin typeface="Times New Roman" pitchFamily="18" charset="0"/>
                <a:cs typeface="Times New Roman" pitchFamily="18" charset="0"/>
              </a:rPr>
              <a:t>, L. &amp; </a:t>
            </a:r>
            <a:r>
              <a:rPr lang="en-GB" sz="1600" dirty="0" err="1">
                <a:latin typeface="Times New Roman" pitchFamily="18" charset="0"/>
                <a:cs typeface="Times New Roman" pitchFamily="18" charset="0"/>
              </a:rPr>
              <a:t>Blissett</a:t>
            </a:r>
            <a:r>
              <a:rPr lang="en-GB" sz="1600" dirty="0">
                <a:latin typeface="Times New Roman" pitchFamily="18" charset="0"/>
                <a:cs typeface="Times New Roman" pitchFamily="18" charset="0"/>
              </a:rPr>
              <a:t>, A. (2010). A model for developing risk communication strategy. </a:t>
            </a:r>
            <a:r>
              <a:rPr lang="en-GB" sz="1600" i="1" dirty="0">
                <a:latin typeface="Times New Roman" pitchFamily="18" charset="0"/>
                <a:cs typeface="Times New Roman" pitchFamily="18" charset="0"/>
              </a:rPr>
              <a:t>Journal of Risk Research</a:t>
            </a:r>
            <a:r>
              <a:rPr lang="en-GB" sz="1600" dirty="0">
                <a:latin typeface="Times New Roman" pitchFamily="18" charset="0"/>
                <a:cs typeface="Times New Roman" pitchFamily="18" charset="0"/>
              </a:rPr>
              <a:t>, </a:t>
            </a:r>
            <a:r>
              <a:rPr lang="en-GB" sz="1600" i="1" dirty="0">
                <a:latin typeface="Times New Roman" pitchFamily="18" charset="0"/>
                <a:cs typeface="Times New Roman" pitchFamily="18" charset="0"/>
              </a:rPr>
              <a:t>13</a:t>
            </a:r>
            <a:r>
              <a:rPr lang="en-GB" sz="1600" dirty="0">
                <a:latin typeface="Times New Roman" pitchFamily="18" charset="0"/>
                <a:cs typeface="Times New Roman" pitchFamily="18" charset="0"/>
              </a:rPr>
              <a:t>:1, 115-134.</a:t>
            </a:r>
          </a:p>
          <a:p>
            <a:pPr>
              <a:lnSpc>
                <a:spcPct val="220000"/>
              </a:lnSpc>
            </a:pPr>
            <a:endParaRPr lang="en-GB" sz="1600" dirty="0">
              <a:latin typeface="Times New Roman" pitchFamily="18" charset="0"/>
              <a:cs typeface="Times New Roman" pitchFamily="18" charset="0"/>
            </a:endParaRPr>
          </a:p>
        </p:txBody>
      </p:sp>
    </p:spTree>
    <p:extLst>
      <p:ext uri="{BB962C8B-B14F-4D97-AF65-F5344CB8AC3E}">
        <p14:creationId xmlns:p14="http://schemas.microsoft.com/office/powerpoint/2010/main" val="20691049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42</TotalTime>
  <Words>1343</Words>
  <Application>Microsoft Office PowerPoint</Application>
  <PresentationFormat>On-screen Show (4:3)</PresentationFormat>
  <Paragraphs>68</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Solstice</vt:lpstr>
      <vt:lpstr>Project Management Plan</vt:lpstr>
      <vt:lpstr>Introduction</vt:lpstr>
      <vt:lpstr>Social Vulnerability</vt:lpstr>
      <vt:lpstr>Risk Communication</vt:lpstr>
      <vt:lpstr>Risk Communication</vt:lpstr>
      <vt:lpstr>Planning Process</vt:lpstr>
      <vt:lpstr>Planning Process</vt:lpstr>
      <vt:lpstr>Personnel and Stakeholders Involved and their Role  </vt:lpstr>
      <vt:lpstr>Personnel and Stakeholders Involved and their Role  </vt:lpstr>
      <vt:lpstr>Conclusion</vt:lpstr>
      <vt:lpstr>Conclusion</vt:lpstr>
      <vt:lpstr>References</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Disaster Management Plan</dc:title>
  <dc:creator>User</dc:creator>
  <cp:lastModifiedBy>User</cp:lastModifiedBy>
  <cp:revision>6</cp:revision>
  <dcterms:created xsi:type="dcterms:W3CDTF">2018-12-06T04:03:03Z</dcterms:created>
  <dcterms:modified xsi:type="dcterms:W3CDTF">2018-12-06T04:47:55Z</dcterms:modified>
</cp:coreProperties>
</file>